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2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4" r:id="rId6"/>
    <p:sldId id="302" r:id="rId7"/>
    <p:sldId id="266" r:id="rId8"/>
    <p:sldId id="267" r:id="rId9"/>
    <p:sldId id="270" r:id="rId10"/>
    <p:sldId id="271" r:id="rId11"/>
    <p:sldId id="283" r:id="rId12"/>
    <p:sldId id="300" r:id="rId13"/>
    <p:sldId id="272" r:id="rId14"/>
    <p:sldId id="301" r:id="rId15"/>
    <p:sldId id="296" r:id="rId16"/>
    <p:sldId id="274" r:id="rId17"/>
    <p:sldId id="298" r:id="rId18"/>
    <p:sldId id="299" r:id="rId19"/>
    <p:sldId id="294" r:id="rId20"/>
    <p:sldId id="297" r:id="rId21"/>
    <p:sldId id="281" r:id="rId22"/>
    <p:sldId id="292" r:id="rId23"/>
  </p:sldIdLst>
  <p:sldSz cx="12192000" cy="6858000"/>
  <p:notesSz cx="9947275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84" userDrawn="1">
          <p15:clr>
            <a:srgbClr val="A4A3A4"/>
          </p15:clr>
        </p15:guide>
        <p15:guide id="2" pos="7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>
      <p:cViewPr varScale="1">
        <p:scale>
          <a:sx n="120" d="100"/>
          <a:sy n="120" d="100"/>
        </p:scale>
        <p:origin x="120" y="228"/>
      </p:cViewPr>
      <p:guideLst>
        <p:guide orient="horz" pos="3984"/>
        <p:guide pos="75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5634199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327A3-39FE-44E9-A5E0-6E99A8E85857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5634199" y="6513513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8DDC04-1909-4800-AEB8-5C3067C07E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FC50479-9A64-4439-8795-F34BC8CE70C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B71BDDB8-90B2-4C68-940F-377D21DAC7A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967FBBEF-636A-4A5C-9909-52A37D0FED5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CEEAF21-B152-4951-BC2C-DBB53ECD91F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D6B90D4-1EFE-4B23-AFA4-53BA8B122C5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D16487D9-8925-4115-933E-F1E6FB48AED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F21A971-92E5-4E12-8907-1B4123E1FE3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91B327-169E-4ED1-AD0B-BC17E6C16AE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A5FA3B3-95CC-4609-BB11-2FB5F840F9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33F2243-A396-4C12-9D09-801469BCF8C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9F89CF0-39B7-456A-967B-F0DD30CE4B6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806619E-8561-4D81-ACA8-F330DD23CE9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A0CF4E3-60FD-4652-906E-0EEC92E9EA1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A0CF4E3-60FD-4652-906E-0EEC92E9EA1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718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5A0CF4E3-60FD-4652-906E-0EEC92E9EA1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659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0B4B066-55EE-45C6-BC69-F327EE4E2B4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269A530-20AA-46EB-BBD4-516A5174A04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BD9397B2-FD47-4BFF-8DA4-91780014405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1CA006E5-4B57-46A5-9E23-A33EF4689BE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33B59-53B6-4042-8EFE-2ED67C4F5F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7E9432-B49C-42C4-84AA-A137AAE9FF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8ACBC-6F53-4548-94D3-73F6223BE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19F9E-AB6B-4385-9B8C-4A26D758E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E8D8D-BC50-4CD2-9F60-E737C7A94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103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ECF7E-5294-422D-B41E-BE5623178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EF580-CA48-4D37-9C56-0B25E1448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96F21-195F-475A-8F1C-C56262AFA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246C2-0EC5-4B58-848D-03198745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C4719-9F8B-4DC1-914F-C4AF6B617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32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2C1B4-0A9B-4015-BE40-86EA9546B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A145D0-CE7C-45CD-A550-400B1A8A8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DF34A-46FB-4BD4-82EC-60BCDC9D2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8E4BE-BF3F-4DFC-BACA-E934C3D39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BCE12-7980-4B78-8481-2E0EA6AC4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936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C6284-1CE8-46B3-AF6A-09D0AEFD3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B70C0-0603-4C57-BD56-DC7AF9047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249ABC-C6A9-4FAD-B582-D81A36520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016E25-9BC7-482E-9BFA-3089A2D57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98DB5-3E27-49C8-88C4-0E2879B2F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3B0426-A745-406E-914D-1970E2007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0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1F04A-B900-4105-9408-2EDAFEA67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619DA-5115-4A9C-8C03-4E27BE807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7439AD-77EE-4A98-A330-F74CB6E05D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985666-EF78-417D-BF9F-93D5930AB9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E5AB7F-4094-4C52-BA57-651554FA34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E5C8D5-A74D-426D-A0B3-4EF167D0E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C47C78-F55B-4C7F-BE51-EEEFC8D07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89C533-18F6-496B-81CC-FA7B90234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01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F132D-2E5D-456C-BB33-8CE98454E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2AACD-B57C-4EC7-82C4-4D4DC01BA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A45A2-4DED-4C53-BBAF-1BE5A7B81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DA4DE9-0BAC-4B2E-B490-2105F5AC0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153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175B9E-6820-4882-AAD8-4463D59D2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6B1FE1-4D96-4337-A464-1751ADF2B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6686B-BCC0-4633-80BA-202ABD18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81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C088E-881D-469C-8855-54F38A1EF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51A23-70BB-42DB-AE54-E019A49D0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3915A-4A5D-487B-9895-9F8E49B5D9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CBE14-3F0A-4A40-A0BE-4066A45F9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A51A9D-BF63-4700-941C-3C9C12875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5E1CC3-F3F6-4BC3-8A19-36E9389F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056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BEFF9-6719-42D6-A0E1-C8DE845CF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FD665D-FBCC-4435-9F46-6EC0794479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0F0BB-A808-46BB-BC6B-EE53B9CA9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F27FB-51E9-40B5-A71E-E4A581C75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C9896-8A8F-4354-AC40-CF5EA175F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6582B5-C887-4194-8257-4CD0B5C37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276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D2CCA-5406-4419-A130-F024C5708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725A92-51ED-40F6-B82F-0309ED335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D97FD-821C-4F22-B381-B7EFFC155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BE475-35AC-416C-AB01-833765931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3EE26-5BDC-478F-A96A-E082157AE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21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543C2E-1532-4A3B-A881-CA45C1A701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67EF6-299A-4FF6-A9F9-F5B84DEA20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2DC19-485C-45CB-8436-8B937C694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78838-BD44-4505-88D7-248FEDDA7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13458-5ACF-4680-A192-E52AB7CF7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08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 noEditPoints="1"/>
          </p:cNvSpPr>
          <p:nvPr>
            <p:ph type="ctrTitle"/>
          </p:nvPr>
        </p:nvSpPr>
        <p:spPr>
          <a:xfrm>
            <a:off x="914400" y="2125980"/>
            <a:ext cx="103632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 noEditPoints="1"/>
          </p:cNvSpPr>
          <p:nvPr>
            <p:ph type="subTitle" idx="4"/>
          </p:nvPr>
        </p:nvSpPr>
        <p:spPr>
          <a:xfrm>
            <a:off x="1828800" y="3840483"/>
            <a:ext cx="853440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/>
            <a:endParaRPr/>
          </a:p>
        </p:txBody>
      </p:sp>
      <p:sp>
        <p:nvSpPr>
          <p:cNvPr id="4" name="Holder 4"/>
          <p:cNvSpPr>
            <a:spLocks noGrp="1" noEditPoints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 noEditPoints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9/24/2025</a:t>
            </a:fld>
            <a:endParaRPr lang="en-US"/>
          </a:p>
        </p:txBody>
      </p:sp>
      <p:sp>
        <p:nvSpPr>
          <p:cNvPr id="6" name="Holder 6"/>
          <p:cNvSpPr>
            <a:spLocks noGrp="1" noEditPoints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9217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F5E153-8854-48F5-970E-4AE84C7DC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37EE1-79DD-4BB5-A1A4-0B4D43BB7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8D413-BBF2-4CBC-A8C1-80CFD45C0F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C0F9F-4B4E-41F2-9504-19B4DDAC4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4E06D-C065-44BA-9BD6-EBD41BB66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64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jpe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4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5" Type="http://schemas.openxmlformats.org/officeDocument/2006/relationships/image" Target="../media/image47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Relationship Id="rId1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905000" y="3921618"/>
            <a:ext cx="669711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 smtClean="0">
                <a:solidFill>
                  <a:srgbClr val="002060"/>
                </a:solidFill>
                <a:latin typeface="Calibri"/>
                <a:cs typeface="Calibri"/>
              </a:rPr>
              <a:t>Solution</a:t>
            </a:r>
            <a:r>
              <a:rPr sz="1800" b="1" spc="1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US" sz="1800" b="1" spc="-10" dirty="0">
                <a:solidFill>
                  <a:srgbClr val="002060"/>
                </a:solidFill>
                <a:latin typeface="Calibri"/>
                <a:cs typeface="Calibri"/>
              </a:rPr>
              <a:t>P</a:t>
            </a:r>
            <a:r>
              <a:rPr sz="1800" b="1" spc="-10" dirty="0">
                <a:solidFill>
                  <a:srgbClr val="002060"/>
                </a:solidFill>
                <a:latin typeface="Calibri"/>
                <a:cs typeface="Calibri"/>
              </a:rPr>
              <a:t>rovider</a:t>
            </a:r>
            <a:r>
              <a:rPr sz="1800" b="1" spc="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for all kind of</a:t>
            </a:r>
            <a:r>
              <a:rPr sz="1800" b="1" spc="10" dirty="0" smtClean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002060"/>
                </a:solidFill>
                <a:latin typeface="Calibri"/>
                <a:cs typeface="Calibri"/>
              </a:rPr>
              <a:t>Injection</a:t>
            </a:r>
            <a:r>
              <a:rPr sz="1800" b="1" spc="1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800" b="1" spc="-5" dirty="0" smtClean="0">
                <a:solidFill>
                  <a:srgbClr val="002060"/>
                </a:solidFill>
                <a:latin typeface="Calibri"/>
                <a:cs typeface="Calibri"/>
              </a:rPr>
              <a:t>Mo</a:t>
            </a:r>
            <a:r>
              <a:rPr lang="en-IN" b="1" spc="-5" dirty="0">
                <a:solidFill>
                  <a:srgbClr val="002060"/>
                </a:solidFill>
                <a:latin typeface="Calibri"/>
                <a:cs typeface="Calibri"/>
              </a:rPr>
              <a:t>u</a:t>
            </a:r>
            <a:r>
              <a:rPr sz="1800" b="1" spc="-5" dirty="0" err="1" smtClean="0">
                <a:solidFill>
                  <a:srgbClr val="002060"/>
                </a:solidFill>
                <a:latin typeface="Calibri"/>
                <a:cs typeface="Calibri"/>
              </a:rPr>
              <a:t>lds</a:t>
            </a:r>
            <a:r>
              <a:rPr lang="en-IN" b="1" spc="-5" dirty="0" smtClean="0">
                <a:solidFill>
                  <a:srgbClr val="002060"/>
                </a:solidFill>
                <a:latin typeface="Calibri"/>
                <a:cs typeface="Calibri"/>
              </a:rPr>
              <a:t>, Jigs, Fixtures </a:t>
            </a:r>
            <a:r>
              <a:rPr lang="en-IN" sz="1800" b="1" spc="-5" dirty="0" smtClean="0">
                <a:solidFill>
                  <a:srgbClr val="002060"/>
                </a:solidFill>
                <a:latin typeface="Calibri"/>
                <a:cs typeface="Calibri"/>
              </a:rPr>
              <a:t>&amp; </a:t>
            </a:r>
            <a:r>
              <a:rPr lang="en-IN" sz="1800" b="1" spc="-5" dirty="0">
                <a:solidFill>
                  <a:srgbClr val="002060"/>
                </a:solidFill>
                <a:latin typeface="Calibri"/>
                <a:cs typeface="Calibri"/>
              </a:rPr>
              <a:t>Parts</a:t>
            </a:r>
            <a:endParaRPr sz="1800" b="1" dirty="0">
              <a:solidFill>
                <a:srgbClr val="002060"/>
              </a:solidFill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" y="5870804"/>
            <a:ext cx="12192631" cy="987323"/>
            <a:chOff x="0" y="5870804"/>
            <a:chExt cx="12192631" cy="987323"/>
          </a:xfrm>
        </p:grpSpPr>
        <p:sp>
          <p:nvSpPr>
            <p:cNvPr id="5" name="object 5"/>
            <p:cNvSpPr/>
            <p:nvPr/>
          </p:nvSpPr>
          <p:spPr>
            <a:xfrm>
              <a:off x="0" y="6590157"/>
              <a:ext cx="12180570" cy="267970"/>
            </a:xfrm>
            <a:custGeom>
              <a:avLst/>
              <a:gdLst/>
              <a:ahLst/>
              <a:cxnLst/>
              <a:rect l="l" t="t" r="r" b="b"/>
              <a:pathLst>
                <a:path w="12180570" h="267970">
                  <a:moveTo>
                    <a:pt x="12180189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80189" y="267843"/>
                  </a:lnTo>
                  <a:lnTo>
                    <a:pt x="12180189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590157"/>
              <a:ext cx="12180570" cy="267970"/>
            </a:xfrm>
            <a:custGeom>
              <a:avLst/>
              <a:gdLst/>
              <a:ahLst/>
              <a:cxnLst/>
              <a:rect l="l" t="t" r="r" b="b"/>
              <a:pathLst>
                <a:path w="12180570" h="267970">
                  <a:moveTo>
                    <a:pt x="0" y="0"/>
                  </a:moveTo>
                  <a:lnTo>
                    <a:pt x="12180189" y="0"/>
                  </a:lnTo>
                  <a:lnTo>
                    <a:pt x="12180189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539216" y="5870804"/>
              <a:ext cx="653415" cy="503555"/>
            </a:xfrm>
            <a:custGeom>
              <a:avLst/>
              <a:gdLst/>
              <a:ahLst/>
              <a:cxnLst/>
              <a:rect l="l" t="t" r="r" b="b"/>
              <a:pathLst>
                <a:path w="653415" h="503554">
                  <a:moveTo>
                    <a:pt x="334942" y="503349"/>
                  </a:moveTo>
                  <a:lnTo>
                    <a:pt x="0" y="503349"/>
                  </a:lnTo>
                  <a:lnTo>
                    <a:pt x="494610" y="0"/>
                  </a:lnTo>
                  <a:lnTo>
                    <a:pt x="652792" y="0"/>
                  </a:lnTo>
                  <a:lnTo>
                    <a:pt x="652792" y="177513"/>
                  </a:lnTo>
                  <a:lnTo>
                    <a:pt x="334942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12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Rectangle 14"/>
          <p:cNvSpPr/>
          <p:nvPr/>
        </p:nvSpPr>
        <p:spPr>
          <a:xfrm>
            <a:off x="183468" y="2805448"/>
            <a:ext cx="11831822" cy="914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b="0" strike="noStrike" baseline="0" dirty="0">
                <a:latin typeface="Castellar" pitchFamily="18" charset="0"/>
                <a:ea typeface="Castellar" pitchFamily="18" charset="0"/>
                <a:cs typeface="Castellar" pitchFamily="18" charset="0"/>
              </a:rPr>
              <a:t>SPERANZA MOULDS &amp; PLASTIC INDUSTRY</a:t>
            </a:r>
            <a:r>
              <a:rPr lang="en-IN" sz="4800" b="0" strike="noStrike" baseline="0" dirty="0">
                <a:latin typeface="Castellar" pitchFamily="18" charset="0"/>
                <a:ea typeface="Castellar" pitchFamily="18" charset="0"/>
                <a:cs typeface="Castellar" pitchFamily="18" charset="0"/>
              </a:rPr>
              <a:t> </a:t>
            </a:r>
            <a:r>
              <a:rPr lang="en-IN" sz="6600" b="0" strike="noStrike" baseline="0" dirty="0">
                <a:latin typeface="Castellar" pitchFamily="18" charset="0"/>
                <a:ea typeface="Castellar" pitchFamily="18" charset="0"/>
                <a:cs typeface="Castellar" pitchFamily="18" charset="0"/>
              </a:rPr>
              <a:t> </a:t>
            </a:r>
            <a:endParaRPr lang="en-US" sz="6600" b="0" strike="noStrike" baseline="0" dirty="0">
              <a:latin typeface="Castellar" pitchFamily="18" charset="0"/>
              <a:ea typeface="Castellar" pitchFamily="18" charset="0"/>
              <a:cs typeface="Castellar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6A1AD6-EA1C-47C0-BE21-FDBA7B14D7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168" y="436625"/>
            <a:ext cx="4191000" cy="21670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6583680"/>
            <a:ext cx="12192000" cy="274320"/>
            <a:chOff x="0" y="6583680"/>
            <a:chExt cx="12192000" cy="274320"/>
          </a:xfrm>
        </p:grpSpPr>
        <p:sp>
          <p:nvSpPr>
            <p:cNvPr id="4" name="object 4"/>
            <p:cNvSpPr/>
            <p:nvPr/>
          </p:nvSpPr>
          <p:spPr>
            <a:xfrm>
              <a:off x="0" y="6590157"/>
              <a:ext cx="12192000" cy="267970"/>
            </a:xfrm>
            <a:custGeom>
              <a:avLst/>
              <a:gdLst/>
              <a:ahLst/>
              <a:cxnLst/>
              <a:rect l="l" t="t" r="r" b="b"/>
              <a:pathLst>
                <a:path w="12192000" h="267970">
                  <a:moveTo>
                    <a:pt x="12192000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2000" y="267843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583680"/>
              <a:ext cx="12192000" cy="13335"/>
            </a:xfrm>
            <a:custGeom>
              <a:avLst/>
              <a:gdLst/>
              <a:ahLst/>
              <a:cxnLst/>
              <a:rect l="l" t="t" r="r" b="b"/>
              <a:pathLst>
                <a:path w="12192000" h="13334">
                  <a:moveTo>
                    <a:pt x="0" y="12954"/>
                  </a:moveTo>
                  <a:lnTo>
                    <a:pt x="12192000" y="12954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417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14400" y="1524000"/>
            <a:ext cx="2788920" cy="3516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690" indent="-17462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SzPct val="94444"/>
              <a:buFont typeface="Calibri"/>
              <a:buAutoNum type="arabicPeriod"/>
              <a:tabLst>
                <a:tab pos="187325" algn="l"/>
              </a:tabLst>
            </a:pPr>
            <a:r>
              <a:rPr sz="1800" spc="-10" dirty="0">
                <a:solidFill>
                  <a:srgbClr val="002060"/>
                </a:solidFill>
                <a:latin typeface="Calibri"/>
                <a:cs typeface="Calibri"/>
              </a:rPr>
              <a:t>Histor</a:t>
            </a:r>
            <a:r>
              <a:rPr lang="en-US" sz="1800" spc="-10" dirty="0">
                <a:solidFill>
                  <a:srgbClr val="002060"/>
                </a:solidFill>
                <a:latin typeface="Calibri"/>
                <a:cs typeface="Calibri"/>
              </a:rPr>
              <a:t>y</a:t>
            </a:r>
            <a:endParaRPr sz="1800" dirty="0">
              <a:solidFill>
                <a:srgbClr val="002060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99000"/>
              </a:lnSpc>
              <a:spcBef>
                <a:spcPts val="20"/>
              </a:spcBef>
              <a:buSzPct val="94444"/>
              <a:buAutoNum type="arabicPeriod"/>
              <a:tabLst>
                <a:tab pos="187325" algn="l"/>
              </a:tabLst>
            </a:pPr>
            <a:r>
              <a:rPr sz="1800" spc="-5" dirty="0">
                <a:solidFill>
                  <a:srgbClr val="002060"/>
                </a:solidFill>
                <a:latin typeface="Calibri"/>
                <a:cs typeface="Calibri"/>
              </a:rPr>
              <a:t>Vision</a:t>
            </a:r>
            <a:r>
              <a:rPr sz="1800" spc="-1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2060"/>
                </a:solidFill>
                <a:latin typeface="Calibri"/>
                <a:cs typeface="Calibri"/>
              </a:rPr>
              <a:t>/</a:t>
            </a:r>
            <a:r>
              <a:rPr sz="1800" spc="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2060"/>
                </a:solidFill>
                <a:latin typeface="Calibri"/>
                <a:cs typeface="Calibri"/>
              </a:rPr>
              <a:t>Mission </a:t>
            </a:r>
            <a:endParaRPr lang="en-US" spc="-15" dirty="0">
              <a:solidFill>
                <a:srgbClr val="002060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99000"/>
              </a:lnSpc>
              <a:spcBef>
                <a:spcPts val="20"/>
              </a:spcBef>
              <a:buSzPct val="94444"/>
              <a:tabLst>
                <a:tab pos="187325" algn="l"/>
              </a:tabLst>
            </a:pPr>
            <a:r>
              <a:rPr lang="en-US" spc="-5" dirty="0">
                <a:solidFill>
                  <a:srgbClr val="002060"/>
                </a:solidFill>
                <a:latin typeface="Calibri"/>
                <a:cs typeface="Calibri"/>
              </a:rPr>
              <a:t>3</a:t>
            </a:r>
            <a:r>
              <a:rPr sz="1800" spc="-5" dirty="0">
                <a:solidFill>
                  <a:srgbClr val="002060"/>
                </a:solidFill>
                <a:latin typeface="Calibri"/>
                <a:cs typeface="Calibri"/>
              </a:rPr>
              <a:t>.Plant </a:t>
            </a:r>
            <a:r>
              <a:rPr sz="1800" spc="-10" dirty="0">
                <a:solidFill>
                  <a:srgbClr val="002060"/>
                </a:solidFill>
                <a:latin typeface="Calibri"/>
                <a:cs typeface="Calibri"/>
              </a:rPr>
              <a:t>Details</a:t>
            </a:r>
            <a:endParaRPr lang="en-US" spc="-10" dirty="0">
              <a:solidFill>
                <a:srgbClr val="002060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99000"/>
              </a:lnSpc>
              <a:spcBef>
                <a:spcPts val="20"/>
              </a:spcBef>
              <a:buSzPct val="94444"/>
              <a:tabLst>
                <a:tab pos="187325" algn="l"/>
              </a:tabLst>
            </a:pPr>
            <a:r>
              <a:rPr lang="en-US" spc="-10" dirty="0">
                <a:solidFill>
                  <a:srgbClr val="002060"/>
                </a:solidFill>
                <a:latin typeface="Calibri"/>
                <a:cs typeface="Calibri"/>
              </a:rPr>
              <a:t>4</a:t>
            </a:r>
            <a:r>
              <a:rPr sz="1800" spc="-10" dirty="0">
                <a:solidFill>
                  <a:srgbClr val="002060"/>
                </a:solidFill>
                <a:latin typeface="Calibri"/>
                <a:cs typeface="Calibri"/>
              </a:rPr>
              <a:t>.Organisation </a:t>
            </a:r>
            <a:r>
              <a:rPr sz="1800" spc="-5" dirty="0">
                <a:solidFill>
                  <a:srgbClr val="002060"/>
                </a:solidFill>
                <a:latin typeface="Calibri"/>
                <a:cs typeface="Calibri"/>
              </a:rPr>
              <a:t>Structure </a:t>
            </a:r>
            <a:r>
              <a:rPr sz="1800" spc="-39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lang="en-US" spc="-5" dirty="0">
                <a:solidFill>
                  <a:srgbClr val="002060"/>
                </a:solidFill>
                <a:latin typeface="Calibri"/>
                <a:cs typeface="Calibri"/>
              </a:rPr>
              <a:t>5</a:t>
            </a:r>
            <a:r>
              <a:rPr sz="1800" spc="-5" dirty="0">
                <a:solidFill>
                  <a:srgbClr val="002060"/>
                </a:solidFill>
                <a:latin typeface="Calibri"/>
                <a:cs typeface="Calibri"/>
              </a:rPr>
              <a:t>.Machine</a:t>
            </a:r>
            <a:r>
              <a:rPr sz="1800" spc="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060"/>
                </a:solidFill>
                <a:latin typeface="Calibri"/>
                <a:cs typeface="Calibri"/>
              </a:rPr>
              <a:t>Details </a:t>
            </a:r>
            <a:r>
              <a:rPr sz="1800" spc="-5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endParaRPr lang="en-IN" sz="1800" spc="-5" dirty="0">
              <a:solidFill>
                <a:srgbClr val="002060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99000"/>
              </a:lnSpc>
              <a:spcBef>
                <a:spcPts val="20"/>
              </a:spcBef>
              <a:buSzPct val="94444"/>
              <a:tabLst>
                <a:tab pos="187325" algn="l"/>
              </a:tabLst>
            </a:pPr>
            <a:r>
              <a:rPr lang="en-US" spc="-10" dirty="0">
                <a:solidFill>
                  <a:srgbClr val="002060"/>
                </a:solidFill>
                <a:latin typeface="Calibri"/>
                <a:cs typeface="Calibri"/>
              </a:rPr>
              <a:t>6</a:t>
            </a:r>
            <a:r>
              <a:rPr sz="1800" spc="-10" dirty="0">
                <a:solidFill>
                  <a:srgbClr val="002060"/>
                </a:solidFill>
                <a:latin typeface="Calibri"/>
                <a:cs typeface="Calibri"/>
              </a:rPr>
              <a:t>.Customer</a:t>
            </a:r>
            <a:r>
              <a:rPr sz="1800" dirty="0">
                <a:solidFill>
                  <a:srgbClr val="00206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002060"/>
                </a:solidFill>
                <a:latin typeface="Calibri"/>
                <a:cs typeface="Calibri"/>
              </a:rPr>
              <a:t>Details</a:t>
            </a:r>
            <a:endParaRPr lang="en-IN" sz="1800" spc="-10" dirty="0">
              <a:solidFill>
                <a:srgbClr val="002060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99000"/>
              </a:lnSpc>
              <a:spcBef>
                <a:spcPts val="20"/>
              </a:spcBef>
              <a:buSzPct val="94444"/>
              <a:tabLst>
                <a:tab pos="187325" algn="l"/>
              </a:tabLst>
            </a:pPr>
            <a:r>
              <a:rPr lang="en-IN" sz="1800" spc="-10" dirty="0">
                <a:solidFill>
                  <a:srgbClr val="002060"/>
                </a:solidFill>
                <a:latin typeface="Calibri"/>
                <a:cs typeface="Calibri"/>
              </a:rPr>
              <a:t>7.Sample / Manufacturing </a:t>
            </a:r>
          </a:p>
        </p:txBody>
      </p:sp>
      <p:grpSp>
        <p:nvGrpSpPr>
          <p:cNvPr id="13" name="object 4"/>
          <p:cNvGrpSpPr/>
          <p:nvPr/>
        </p:nvGrpSpPr>
        <p:grpSpPr>
          <a:xfrm rot="10800000">
            <a:off x="-1497" y="0"/>
            <a:ext cx="12192249" cy="988225"/>
            <a:chOff x="0" y="5869902"/>
            <a:chExt cx="12192248" cy="988225"/>
          </a:xfrm>
        </p:grpSpPr>
        <p:sp>
          <p:nvSpPr>
            <p:cNvPr id="14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216F67D-6959-43D4-A2D1-1025D4E7A6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168" y="436625"/>
            <a:ext cx="4191000" cy="21670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0" y="6583680"/>
            <a:ext cx="12192000" cy="274320"/>
            <a:chOff x="0" y="6583680"/>
            <a:chExt cx="12192000" cy="274320"/>
          </a:xfrm>
        </p:grpSpPr>
        <p:sp>
          <p:nvSpPr>
            <p:cNvPr id="5" name="object 5"/>
            <p:cNvSpPr/>
            <p:nvPr/>
          </p:nvSpPr>
          <p:spPr>
            <a:xfrm>
              <a:off x="0" y="6590157"/>
              <a:ext cx="12192000" cy="267970"/>
            </a:xfrm>
            <a:custGeom>
              <a:avLst/>
              <a:gdLst/>
              <a:ahLst/>
              <a:cxnLst/>
              <a:rect l="l" t="t" r="r" b="b"/>
              <a:pathLst>
                <a:path w="12192000" h="267970">
                  <a:moveTo>
                    <a:pt x="12192000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2000" y="267843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583680"/>
              <a:ext cx="12192000" cy="13335"/>
            </a:xfrm>
            <a:custGeom>
              <a:avLst/>
              <a:gdLst/>
              <a:ahLst/>
              <a:cxnLst/>
              <a:rect l="l" t="t" r="r" b="b"/>
              <a:pathLst>
                <a:path w="12192000" h="13334">
                  <a:moveTo>
                    <a:pt x="0" y="12954"/>
                  </a:moveTo>
                  <a:lnTo>
                    <a:pt x="12192000" y="12954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417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>
            <a:spLocks noGrp="1" noEditPoints="1"/>
          </p:cNvSpPr>
          <p:nvPr>
            <p:ph type="title"/>
          </p:nvPr>
        </p:nvSpPr>
        <p:spPr>
          <a:xfrm>
            <a:off x="3570604" y="485305"/>
            <a:ext cx="505079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Over</a:t>
            </a:r>
            <a:r>
              <a:rPr sz="3600" spc="-25" dirty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7</a:t>
            </a:r>
            <a:r>
              <a:rPr sz="3600" spc="-15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3600" spc="-70" dirty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Years</a:t>
            </a:r>
            <a:r>
              <a:rPr sz="3600" spc="-25" dirty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of</a:t>
            </a:r>
            <a:r>
              <a:rPr sz="3600" spc="-10" dirty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3600" spc="-5" dirty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Experience</a:t>
            </a:r>
            <a:endParaRPr sz="3600" dirty="0">
              <a:solidFill>
                <a:schemeClr val="tx2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8195" y="3962400"/>
            <a:ext cx="1512571" cy="11454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14599"/>
              </a:lnSpc>
              <a:spcBef>
                <a:spcPts val="100"/>
              </a:spcBef>
            </a:pP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Started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the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1F5F"/>
                </a:solidFill>
                <a:latin typeface="Calibri"/>
                <a:cs typeface="Calibri"/>
              </a:rPr>
              <a:t>Company 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with </a:t>
            </a:r>
            <a:r>
              <a:rPr lang="en-US" sz="1600" dirty="0">
                <a:solidFill>
                  <a:srgbClr val="001F5F"/>
                </a:solidFill>
                <a:latin typeface="Calibri"/>
                <a:cs typeface="Calibri"/>
              </a:rPr>
              <a:t>EDM Wire cut</a:t>
            </a: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 Machine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45845" y="2743200"/>
            <a:ext cx="1038415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Tahoma"/>
                <a:cs typeface="Tahoma"/>
              </a:rPr>
              <a:t>201</a:t>
            </a:r>
            <a:r>
              <a:rPr lang="en-US" b="1" dirty="0">
                <a:solidFill>
                  <a:srgbClr val="001F5F"/>
                </a:solidFill>
                <a:latin typeface="Tahoma"/>
                <a:cs typeface="Tahoma"/>
              </a:rPr>
              <a:t>9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048000" y="2758177"/>
            <a:ext cx="8382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Tahoma"/>
                <a:cs typeface="Tahoma"/>
              </a:rPr>
              <a:t>20</a:t>
            </a:r>
            <a:r>
              <a:rPr lang="en-US" sz="1800" b="1" dirty="0">
                <a:solidFill>
                  <a:srgbClr val="001F5F"/>
                </a:solidFill>
                <a:latin typeface="Tahoma"/>
                <a:cs typeface="Tahoma"/>
              </a:rPr>
              <a:t>20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26685" y="2743200"/>
            <a:ext cx="60833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Tahoma"/>
                <a:cs typeface="Tahoma"/>
              </a:rPr>
              <a:t>20</a:t>
            </a:r>
            <a:r>
              <a:rPr lang="en-US" sz="1800" b="1" dirty="0" smtClean="0">
                <a:solidFill>
                  <a:srgbClr val="001F5F"/>
                </a:solidFill>
                <a:latin typeface="Tahoma"/>
                <a:cs typeface="Tahoma"/>
              </a:rPr>
              <a:t>21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21194" y="2758177"/>
            <a:ext cx="60833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1F5F"/>
                </a:solidFill>
                <a:latin typeface="Tahoma"/>
                <a:cs typeface="Tahoma"/>
              </a:rPr>
              <a:t>20</a:t>
            </a:r>
            <a:r>
              <a:rPr lang="en-US" sz="1800" b="1" dirty="0" smtClean="0">
                <a:solidFill>
                  <a:srgbClr val="001F5F"/>
                </a:solidFill>
                <a:latin typeface="Tahoma"/>
                <a:cs typeface="Tahoma"/>
              </a:rPr>
              <a:t>25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534400" y="2743200"/>
            <a:ext cx="121919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IN" sz="1800" b="1" dirty="0" smtClean="0">
                <a:solidFill>
                  <a:srgbClr val="001F5F"/>
                </a:solidFill>
                <a:latin typeface="Tahoma"/>
                <a:cs typeface="Tahoma"/>
              </a:rPr>
              <a:t>March </a:t>
            </a:r>
            <a:r>
              <a:rPr sz="1800" b="1" dirty="0" smtClean="0">
                <a:solidFill>
                  <a:srgbClr val="001F5F"/>
                </a:solidFill>
                <a:latin typeface="Tahoma"/>
                <a:cs typeface="Tahoma"/>
              </a:rPr>
              <a:t>202</a:t>
            </a:r>
            <a:r>
              <a:rPr lang="en-IN" b="1" dirty="0">
                <a:solidFill>
                  <a:srgbClr val="001F5F"/>
                </a:solidFill>
                <a:latin typeface="Tahoma"/>
                <a:cs typeface="Tahoma"/>
              </a:rPr>
              <a:t>6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34600" y="2590800"/>
            <a:ext cx="1295399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IN" sz="1800" b="1" dirty="0" smtClean="0">
                <a:solidFill>
                  <a:srgbClr val="001F5F"/>
                </a:solidFill>
                <a:latin typeface="Tahoma"/>
                <a:cs typeface="Tahoma"/>
              </a:rPr>
              <a:t>In December </a:t>
            </a:r>
            <a:r>
              <a:rPr sz="1800" b="1" dirty="0" smtClean="0">
                <a:solidFill>
                  <a:srgbClr val="001F5F"/>
                </a:solidFill>
                <a:latin typeface="Tahoma"/>
                <a:cs typeface="Tahoma"/>
              </a:rPr>
              <a:t>202</a:t>
            </a:r>
            <a:r>
              <a:rPr lang="en-IN" sz="1800" b="1" dirty="0" smtClean="0">
                <a:solidFill>
                  <a:srgbClr val="001F5F"/>
                </a:solidFill>
                <a:latin typeface="Tahoma"/>
                <a:cs typeface="Tahoma"/>
              </a:rPr>
              <a:t>6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62908" y="3962400"/>
            <a:ext cx="1295400" cy="8751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685" algn="ctr">
              <a:lnSpc>
                <a:spcPct val="114599"/>
              </a:lnSpc>
              <a:spcBef>
                <a:spcPts val="100"/>
              </a:spcBef>
            </a:pP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Added </a:t>
            </a:r>
            <a:r>
              <a:rPr sz="16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600" spc="-3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US" sz="1600" spc="-350" dirty="0">
                <a:solidFill>
                  <a:srgbClr val="001F5F"/>
                </a:solidFill>
                <a:latin typeface="Calibri"/>
                <a:cs typeface="Calibri"/>
              </a:rPr>
              <a:t>    </a:t>
            </a:r>
          </a:p>
          <a:p>
            <a:pPr marL="12700" marR="5080" indent="19685" algn="ctr">
              <a:lnSpc>
                <a:spcPct val="114599"/>
              </a:lnSpc>
              <a:spcBef>
                <a:spcPts val="100"/>
              </a:spcBef>
            </a:pPr>
            <a:r>
              <a:rPr lang="en-US" sz="1600" spc="-10" dirty="0">
                <a:solidFill>
                  <a:srgbClr val="001F5F"/>
                </a:solidFill>
                <a:latin typeface="Calibri"/>
                <a:cs typeface="Calibri"/>
              </a:rPr>
              <a:t>VMC </a:t>
            </a:r>
            <a:r>
              <a:rPr lang="en-US" sz="1600" spc="-10" dirty="0" smtClean="0">
                <a:solidFill>
                  <a:srgbClr val="001F5F"/>
                </a:solidFill>
                <a:latin typeface="Calibri"/>
                <a:cs typeface="Calibri"/>
              </a:rPr>
              <a:t>Machine &amp; EDM Drill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71999" y="3962400"/>
            <a:ext cx="1716089" cy="17117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4620" algn="ctr">
              <a:lnSpc>
                <a:spcPct val="114700"/>
              </a:lnSpc>
              <a:spcBef>
                <a:spcPts val="100"/>
              </a:spcBef>
            </a:pPr>
            <a:r>
              <a:rPr sz="1600" spc="-5" dirty="0">
                <a:solidFill>
                  <a:srgbClr val="001F5F"/>
                </a:solidFill>
                <a:latin typeface="Calibri"/>
                <a:cs typeface="Calibri"/>
              </a:rPr>
              <a:t>Added </a:t>
            </a:r>
            <a:r>
              <a:rPr lang="en-IN" sz="1600" spc="-5" dirty="0" smtClean="0">
                <a:solidFill>
                  <a:srgbClr val="001F5F"/>
                </a:solidFill>
                <a:latin typeface="Calibri"/>
                <a:cs typeface="Calibri"/>
              </a:rPr>
              <a:t>EDM Sparking, Conventional Surface Grinding M/c &amp; </a:t>
            </a:r>
            <a:r>
              <a:rPr lang="en-IN" sz="1600" spc="-5" dirty="0" err="1" smtClean="0">
                <a:solidFill>
                  <a:srgbClr val="001F5F"/>
                </a:solidFill>
                <a:latin typeface="Calibri"/>
                <a:cs typeface="Calibri"/>
              </a:rPr>
              <a:t>Conventinal</a:t>
            </a:r>
            <a:r>
              <a:rPr lang="en-IN" sz="1600" spc="-5" dirty="0" smtClean="0">
                <a:solidFill>
                  <a:srgbClr val="001F5F"/>
                </a:solidFill>
                <a:latin typeface="Calibri"/>
                <a:cs typeface="Calibri"/>
              </a:rPr>
              <a:t> Milling M/c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288089" y="3968812"/>
            <a:ext cx="1865311" cy="2278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7340" marR="300355" algn="ctr">
              <a:lnSpc>
                <a:spcPct val="114700"/>
              </a:lnSpc>
              <a:spcBef>
                <a:spcPts val="100"/>
              </a:spcBef>
              <a:tabLst>
                <a:tab pos="603885" algn="l"/>
              </a:tabLst>
            </a:pPr>
            <a:r>
              <a:rPr lang="en-US" sz="1600" spc="-5" dirty="0" smtClean="0">
                <a:solidFill>
                  <a:srgbClr val="001F5F"/>
                </a:solidFill>
                <a:latin typeface="Calibri"/>
                <a:cs typeface="Calibri"/>
              </a:rPr>
              <a:t>Added 1 more VMC Machine with Propping (</a:t>
            </a:r>
            <a:r>
              <a:rPr lang="en-IN" sz="1600" spc="-5" dirty="0">
                <a:solidFill>
                  <a:srgbClr val="001F5F"/>
                </a:solidFill>
                <a:cs typeface="Calibri"/>
              </a:rPr>
              <a:t>Direct Drive Spindle with </a:t>
            </a:r>
            <a:r>
              <a:rPr lang="en-IN" sz="1600" spc="-5" dirty="0" smtClean="0">
                <a:solidFill>
                  <a:srgbClr val="001F5F"/>
                </a:solidFill>
                <a:cs typeface="Calibri"/>
              </a:rPr>
              <a:t>12,000 Rpm and 1 more EDM Sparking</a:t>
            </a:r>
            <a:r>
              <a:rPr lang="en-US" sz="1600" spc="-5" dirty="0" smtClean="0">
                <a:solidFill>
                  <a:srgbClr val="001F5F"/>
                </a:solidFill>
                <a:latin typeface="Calibri"/>
                <a:cs typeface="Calibri"/>
              </a:rPr>
              <a:t>              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906001" y="4245227"/>
            <a:ext cx="1828800" cy="11454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 marR="38100" indent="92075" algn="ctr">
              <a:lnSpc>
                <a:spcPct val="114700"/>
              </a:lnSpc>
              <a:spcBef>
                <a:spcPts val="100"/>
              </a:spcBef>
            </a:pPr>
            <a:r>
              <a:rPr lang="en-IN" sz="1600" dirty="0" smtClean="0">
                <a:latin typeface="Calibri"/>
                <a:cs typeface="Calibri"/>
              </a:rPr>
              <a:t>To be Plan 100 Ton to 600 Ton 5 Nos of Injection Moulding Machines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26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27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Right Arrow 39"/>
          <p:cNvSpPr/>
          <p:nvPr/>
        </p:nvSpPr>
        <p:spPr>
          <a:xfrm>
            <a:off x="1018222" y="3440052"/>
            <a:ext cx="10574040" cy="379497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553A923-9AA8-4479-ABA5-E412E63FD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0" y="436626"/>
            <a:ext cx="3234067" cy="1992126"/>
          </a:xfrm>
          <a:prstGeom prst="rect">
            <a:avLst/>
          </a:prstGeom>
        </p:spPr>
      </p:pic>
      <p:sp>
        <p:nvSpPr>
          <p:cNvPr id="30" name="object 22"/>
          <p:cNvSpPr txBox="1"/>
          <p:nvPr/>
        </p:nvSpPr>
        <p:spPr>
          <a:xfrm>
            <a:off x="8125570" y="3957529"/>
            <a:ext cx="1981200" cy="25612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7340" marR="300355" algn="ctr">
              <a:lnSpc>
                <a:spcPct val="114700"/>
              </a:lnSpc>
              <a:spcBef>
                <a:spcPts val="100"/>
              </a:spcBef>
              <a:tabLst>
                <a:tab pos="603885" algn="l"/>
              </a:tabLst>
            </a:pPr>
            <a:r>
              <a:rPr lang="en-US" sz="1600" spc="-5" dirty="0" smtClean="0">
                <a:solidFill>
                  <a:srgbClr val="001F5F"/>
                </a:solidFill>
                <a:latin typeface="Calibri"/>
                <a:cs typeface="Calibri"/>
              </a:rPr>
              <a:t>To be Plan additional 2 more VMC Machine with Propping (</a:t>
            </a:r>
            <a:r>
              <a:rPr lang="en-IN" sz="1600" spc="-5" dirty="0">
                <a:solidFill>
                  <a:srgbClr val="001F5F"/>
                </a:solidFill>
                <a:cs typeface="Calibri"/>
              </a:rPr>
              <a:t>Direct Drive Spindle with </a:t>
            </a:r>
            <a:r>
              <a:rPr lang="en-IN" sz="1600" spc="-5" dirty="0" smtClean="0">
                <a:solidFill>
                  <a:srgbClr val="001F5F"/>
                </a:solidFill>
                <a:cs typeface="Calibri"/>
              </a:rPr>
              <a:t>12,000 Rpm and 2 more EDM Sparking</a:t>
            </a:r>
            <a:r>
              <a:rPr lang="en-US" sz="1600" spc="-5" dirty="0" smtClean="0">
                <a:solidFill>
                  <a:srgbClr val="001F5F"/>
                </a:solidFill>
                <a:latin typeface="Calibri"/>
                <a:cs typeface="Calibri"/>
              </a:rPr>
              <a:t>              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40" grpId="0" animBg="1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075" y="1278510"/>
            <a:ext cx="12192125" cy="5579490"/>
            <a:chOff x="0" y="1278636"/>
            <a:chExt cx="12192125" cy="557949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0" y="1278636"/>
              <a:ext cx="6129527" cy="533398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6590156"/>
              <a:ext cx="12192000" cy="267970"/>
            </a:xfrm>
            <a:custGeom>
              <a:avLst/>
              <a:gdLst/>
              <a:ahLst/>
              <a:cxnLst/>
              <a:rect l="l" t="t" r="r" b="b"/>
              <a:pathLst>
                <a:path w="12192000" h="267970">
                  <a:moveTo>
                    <a:pt x="12192000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2000" y="267843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583680"/>
              <a:ext cx="12192000" cy="13335"/>
            </a:xfrm>
            <a:custGeom>
              <a:avLst/>
              <a:gdLst/>
              <a:ahLst/>
              <a:cxnLst/>
              <a:rect l="l" t="t" r="r" b="b"/>
              <a:pathLst>
                <a:path w="12192000" h="13334">
                  <a:moveTo>
                    <a:pt x="0" y="12954"/>
                  </a:moveTo>
                  <a:lnTo>
                    <a:pt x="12192000" y="12954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2954"/>
                  </a:lnTo>
                  <a:close/>
                </a:path>
              </a:pathLst>
            </a:custGeom>
            <a:solidFill>
              <a:srgbClr val="417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551410" y="5881472"/>
              <a:ext cx="640715" cy="503555"/>
            </a:xfrm>
            <a:custGeom>
              <a:avLst/>
              <a:gdLst/>
              <a:ahLst/>
              <a:cxnLst/>
              <a:rect l="l" t="t" r="r" b="b"/>
              <a:pathLst>
                <a:path w="640715" h="503554">
                  <a:moveTo>
                    <a:pt x="334940" y="503349"/>
                  </a:moveTo>
                  <a:lnTo>
                    <a:pt x="0" y="503349"/>
                  </a:lnTo>
                  <a:lnTo>
                    <a:pt x="494608" y="0"/>
                  </a:lnTo>
                  <a:lnTo>
                    <a:pt x="640598" y="0"/>
                  </a:lnTo>
                  <a:lnTo>
                    <a:pt x="640598" y="190011"/>
                  </a:lnTo>
                  <a:lnTo>
                    <a:pt x="334940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>
            <a:spLocks noGrp="1" noEditPoints="1"/>
          </p:cNvSpPr>
          <p:nvPr>
            <p:ph type="title"/>
          </p:nvPr>
        </p:nvSpPr>
        <p:spPr>
          <a:xfrm>
            <a:off x="3428007" y="378895"/>
            <a:ext cx="584818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chemeClr val="tx2">
                    <a:lumMod val="75000"/>
                  </a:schemeClr>
                </a:solidFill>
              </a:rPr>
              <a:t>Vision</a:t>
            </a:r>
            <a:r>
              <a:rPr spc="-1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/</a:t>
            </a:r>
            <a:r>
              <a:rPr spc="-2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Mission</a:t>
            </a:r>
            <a:r>
              <a:rPr spc="-20" dirty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spc="-5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object 13"/>
          <p:cNvSpPr>
            <a:spLocks noGrp="1" noEditPoints="1"/>
          </p:cNvSpPr>
          <p:nvPr>
            <p:ph idx="1"/>
          </p:nvPr>
        </p:nvSpPr>
        <p:spPr>
          <a:xfrm>
            <a:off x="609599" y="3302253"/>
            <a:ext cx="11181019" cy="25796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8203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Mission</a:t>
            </a:r>
            <a:r>
              <a:rPr spc="-30" dirty="0"/>
              <a:t> </a:t>
            </a:r>
            <a:r>
              <a:rPr lang="en-US" spc="-15" dirty="0"/>
              <a:t>:</a:t>
            </a:r>
            <a:endParaRPr spc="-15" dirty="0"/>
          </a:p>
          <a:p>
            <a:pPr marL="6082030" marR="5080">
              <a:lnSpc>
                <a:spcPct val="101200"/>
              </a:lnSpc>
              <a:spcBef>
                <a:spcPts val="1350"/>
              </a:spcBef>
            </a:pPr>
            <a:r>
              <a:rPr sz="1400" b="0" spc="-65" dirty="0"/>
              <a:t>To</a:t>
            </a:r>
            <a:r>
              <a:rPr sz="1400" b="0" spc="-25" dirty="0"/>
              <a:t> </a:t>
            </a:r>
            <a:r>
              <a:rPr sz="1400" b="0" spc="-10" dirty="0"/>
              <a:t>manufacture</a:t>
            </a:r>
            <a:r>
              <a:rPr sz="1400" b="0" spc="15" dirty="0"/>
              <a:t> </a:t>
            </a:r>
            <a:r>
              <a:rPr sz="1400" b="0" spc="-5" dirty="0"/>
              <a:t>high</a:t>
            </a:r>
            <a:r>
              <a:rPr sz="1400" b="0" spc="15" dirty="0"/>
              <a:t> </a:t>
            </a:r>
            <a:r>
              <a:rPr sz="1400" b="0" spc="-10" dirty="0" smtClean="0"/>
              <a:t>precision</a:t>
            </a:r>
            <a:r>
              <a:rPr lang="en-IN" sz="1400" spc="-10" dirty="0"/>
              <a:t> </a:t>
            </a:r>
            <a:r>
              <a:rPr lang="en-IN" sz="1400" spc="-10" dirty="0" smtClean="0"/>
              <a:t>Tool and die and Spares,</a:t>
            </a:r>
            <a:r>
              <a:rPr sz="1400" b="0" spc="20" dirty="0" smtClean="0"/>
              <a:t> </a:t>
            </a:r>
            <a:r>
              <a:rPr lang="en-US" sz="1400" b="0" spc="-5" dirty="0" err="1"/>
              <a:t>Moulds</a:t>
            </a:r>
            <a:r>
              <a:rPr sz="1400" b="0" spc="10" dirty="0"/>
              <a:t> </a:t>
            </a:r>
            <a:r>
              <a:rPr sz="1400" b="0" spc="-10" dirty="0"/>
              <a:t>to</a:t>
            </a:r>
            <a:r>
              <a:rPr sz="1400" b="0" dirty="0"/>
              <a:t> </a:t>
            </a:r>
            <a:r>
              <a:rPr sz="1400" b="0" spc="-5" dirty="0"/>
              <a:t>the</a:t>
            </a:r>
            <a:r>
              <a:rPr sz="1400" b="0" spc="10" dirty="0"/>
              <a:t> </a:t>
            </a:r>
            <a:r>
              <a:rPr sz="1400" b="0" spc="-10" dirty="0"/>
              <a:t>Automotive</a:t>
            </a:r>
            <a:r>
              <a:rPr sz="1400" b="0" spc="30" dirty="0"/>
              <a:t> </a:t>
            </a:r>
            <a:r>
              <a:rPr sz="1400" b="0" spc="-5" dirty="0"/>
              <a:t>and</a:t>
            </a:r>
            <a:r>
              <a:rPr sz="1400" b="0" spc="10" dirty="0"/>
              <a:t> </a:t>
            </a:r>
            <a:r>
              <a:rPr sz="1400" b="0" spc="-5" dirty="0"/>
              <a:t>Semi </a:t>
            </a:r>
            <a:r>
              <a:rPr sz="1400" b="0" dirty="0"/>
              <a:t> </a:t>
            </a:r>
            <a:r>
              <a:rPr sz="1400" b="0" spc="-10" dirty="0"/>
              <a:t>conductor</a:t>
            </a:r>
            <a:r>
              <a:rPr sz="1400" b="0" spc="5" dirty="0"/>
              <a:t> </a:t>
            </a:r>
            <a:r>
              <a:rPr sz="1400" b="0" spc="-5" dirty="0"/>
              <a:t>industry</a:t>
            </a:r>
            <a:r>
              <a:rPr sz="1400" b="0" spc="30" dirty="0"/>
              <a:t> </a:t>
            </a:r>
            <a:r>
              <a:rPr sz="1400" b="0" spc="-10" dirty="0"/>
              <a:t>by</a:t>
            </a:r>
            <a:r>
              <a:rPr sz="1400" b="0" spc="10" dirty="0"/>
              <a:t> </a:t>
            </a:r>
            <a:r>
              <a:rPr sz="1400" b="0" spc="-10" dirty="0"/>
              <a:t>creating</a:t>
            </a:r>
            <a:r>
              <a:rPr sz="1400" b="0" spc="20" dirty="0"/>
              <a:t> </a:t>
            </a:r>
            <a:r>
              <a:rPr sz="1400" b="0" spc="-5" dirty="0"/>
              <a:t>a</a:t>
            </a:r>
            <a:r>
              <a:rPr sz="1400" b="0" dirty="0"/>
              <a:t> </a:t>
            </a:r>
            <a:r>
              <a:rPr sz="1400" b="0" spc="-5" dirty="0"/>
              <a:t>world</a:t>
            </a:r>
            <a:r>
              <a:rPr sz="1400" b="0" spc="10" dirty="0"/>
              <a:t> </a:t>
            </a:r>
            <a:r>
              <a:rPr sz="1400" b="0" spc="-5" dirty="0"/>
              <a:t>class</a:t>
            </a:r>
            <a:r>
              <a:rPr sz="1400" b="0" spc="5" dirty="0"/>
              <a:t> </a:t>
            </a:r>
            <a:r>
              <a:rPr sz="1400" b="0" spc="-10" dirty="0"/>
              <a:t>manufacture</a:t>
            </a:r>
            <a:r>
              <a:rPr sz="1400" b="0" spc="25" dirty="0"/>
              <a:t> </a:t>
            </a:r>
            <a:r>
              <a:rPr sz="1400" b="0" spc="-5" dirty="0"/>
              <a:t>with</a:t>
            </a:r>
            <a:r>
              <a:rPr sz="1400" b="0" spc="15" dirty="0"/>
              <a:t> </a:t>
            </a:r>
            <a:r>
              <a:rPr sz="1400" b="0" spc="-5" dirty="0"/>
              <a:t>a</a:t>
            </a:r>
            <a:r>
              <a:rPr sz="1400" b="0" dirty="0"/>
              <a:t> </a:t>
            </a:r>
            <a:r>
              <a:rPr sz="1400" b="0" spc="-15" dirty="0"/>
              <a:t>safe</a:t>
            </a:r>
            <a:r>
              <a:rPr sz="1400" b="0" spc="15" dirty="0"/>
              <a:t> </a:t>
            </a:r>
            <a:r>
              <a:rPr sz="1400" b="0" spc="-5" dirty="0"/>
              <a:t>and </a:t>
            </a:r>
            <a:r>
              <a:rPr sz="1400" b="0" dirty="0"/>
              <a:t> </a:t>
            </a:r>
            <a:r>
              <a:rPr sz="1400" b="0" spc="-10" dirty="0"/>
              <a:t>healthy</a:t>
            </a:r>
            <a:r>
              <a:rPr sz="1400" b="0" spc="20" dirty="0"/>
              <a:t> </a:t>
            </a:r>
            <a:r>
              <a:rPr sz="1400" b="0" spc="-5" dirty="0"/>
              <a:t>work</a:t>
            </a:r>
            <a:r>
              <a:rPr sz="1400" b="0" dirty="0"/>
              <a:t> </a:t>
            </a:r>
            <a:r>
              <a:rPr sz="1400" b="0" spc="-10" dirty="0"/>
              <a:t>environment,</a:t>
            </a:r>
            <a:r>
              <a:rPr sz="1400" b="0" spc="20" dirty="0"/>
              <a:t> </a:t>
            </a:r>
            <a:r>
              <a:rPr sz="1400" b="0" spc="-5" dirty="0"/>
              <a:t>and</a:t>
            </a:r>
            <a:r>
              <a:rPr sz="1400" b="0" spc="15" dirty="0"/>
              <a:t> </a:t>
            </a:r>
            <a:r>
              <a:rPr sz="1400" b="0" spc="-5" dirty="0"/>
              <a:t>developing</a:t>
            </a:r>
            <a:r>
              <a:rPr sz="1400" b="0" spc="25" dirty="0"/>
              <a:t> </a:t>
            </a:r>
            <a:r>
              <a:rPr sz="1400" b="0" spc="-5" dirty="0"/>
              <a:t>a</a:t>
            </a:r>
            <a:r>
              <a:rPr sz="1400" b="0" spc="5" dirty="0"/>
              <a:t> </a:t>
            </a:r>
            <a:r>
              <a:rPr sz="1400" b="0" spc="-5" dirty="0"/>
              <a:t>highly</a:t>
            </a:r>
            <a:r>
              <a:rPr sz="1400" b="0" spc="20" dirty="0"/>
              <a:t> </a:t>
            </a:r>
            <a:r>
              <a:rPr sz="1400" b="0" spc="-5" dirty="0"/>
              <a:t>skilled</a:t>
            </a:r>
            <a:r>
              <a:rPr sz="1400" b="0" spc="25" dirty="0"/>
              <a:t> </a:t>
            </a:r>
            <a:r>
              <a:rPr sz="1400" b="0" spc="-5" dirty="0"/>
              <a:t>and</a:t>
            </a:r>
            <a:r>
              <a:rPr sz="1400" b="0" spc="5" dirty="0"/>
              <a:t> </a:t>
            </a:r>
            <a:r>
              <a:rPr sz="1400" b="0" spc="-10" dirty="0"/>
              <a:t>motivated </a:t>
            </a:r>
            <a:r>
              <a:rPr sz="1400" b="0" spc="-300" dirty="0"/>
              <a:t> </a:t>
            </a:r>
            <a:r>
              <a:rPr sz="1400" b="0" spc="-10" dirty="0"/>
              <a:t>team</a:t>
            </a:r>
            <a:r>
              <a:rPr sz="1400" b="0" spc="5" dirty="0"/>
              <a:t> </a:t>
            </a:r>
            <a:r>
              <a:rPr sz="1400" b="0" spc="-10" dirty="0"/>
              <a:t>that</a:t>
            </a:r>
            <a:r>
              <a:rPr sz="1400" b="0" spc="15" dirty="0"/>
              <a:t> </a:t>
            </a:r>
            <a:r>
              <a:rPr sz="1400" b="0" spc="-10" dirty="0"/>
              <a:t>values</a:t>
            </a:r>
            <a:r>
              <a:rPr sz="1400" b="0" spc="25" dirty="0"/>
              <a:t> </a:t>
            </a:r>
            <a:r>
              <a:rPr sz="1400" b="0" spc="-5" dirty="0"/>
              <a:t>relationship</a:t>
            </a:r>
            <a:r>
              <a:rPr sz="1400" b="0" spc="25" dirty="0"/>
              <a:t> </a:t>
            </a:r>
            <a:r>
              <a:rPr sz="1400" b="0" spc="-5" dirty="0"/>
              <a:t>built</a:t>
            </a:r>
            <a:r>
              <a:rPr sz="1400" b="0" spc="30" dirty="0"/>
              <a:t> </a:t>
            </a:r>
            <a:r>
              <a:rPr sz="1400" b="0" spc="-5" dirty="0"/>
              <a:t>on</a:t>
            </a:r>
            <a:r>
              <a:rPr sz="1400" b="0" spc="-10" dirty="0"/>
              <a:t> </a:t>
            </a:r>
            <a:r>
              <a:rPr sz="1400" b="0" spc="-5" dirty="0"/>
              <a:t>integrity</a:t>
            </a:r>
            <a:r>
              <a:rPr sz="1400" b="0" spc="25" dirty="0"/>
              <a:t> </a:t>
            </a:r>
            <a:r>
              <a:rPr sz="1400" b="0" spc="-5" dirty="0"/>
              <a:t>with</a:t>
            </a:r>
            <a:r>
              <a:rPr sz="1400" b="0" spc="10" dirty="0"/>
              <a:t> </a:t>
            </a:r>
            <a:r>
              <a:rPr sz="1400" b="0" spc="-5" dirty="0"/>
              <a:t>our</a:t>
            </a:r>
            <a:r>
              <a:rPr sz="1400" b="0" dirty="0"/>
              <a:t> </a:t>
            </a:r>
            <a:r>
              <a:rPr sz="1400" b="0" spc="-15" dirty="0"/>
              <a:t>co-workers, </a:t>
            </a:r>
            <a:r>
              <a:rPr sz="1400" b="0" spc="-10" dirty="0"/>
              <a:t> customers</a:t>
            </a:r>
            <a:r>
              <a:rPr sz="1400" b="0" spc="10" dirty="0"/>
              <a:t> </a:t>
            </a:r>
            <a:r>
              <a:rPr sz="1400" b="0" spc="-5" dirty="0"/>
              <a:t>and</a:t>
            </a:r>
            <a:r>
              <a:rPr sz="1400" b="0" dirty="0"/>
              <a:t> </a:t>
            </a:r>
            <a:r>
              <a:rPr sz="1400" b="0" spc="-10" dirty="0"/>
              <a:t>communities</a:t>
            </a:r>
            <a:r>
              <a:rPr sz="1400" b="0" spc="25" dirty="0"/>
              <a:t> </a:t>
            </a:r>
            <a:r>
              <a:rPr sz="1400" b="0" spc="-10" dirty="0"/>
              <a:t>.By </a:t>
            </a:r>
            <a:r>
              <a:rPr sz="1400" b="0" spc="-5" dirty="0"/>
              <a:t>continuously</a:t>
            </a:r>
            <a:r>
              <a:rPr sz="1400" b="0" spc="20" dirty="0"/>
              <a:t> </a:t>
            </a:r>
            <a:r>
              <a:rPr sz="1400" b="0" spc="-10" dirty="0"/>
              <a:t>upgrading</a:t>
            </a:r>
            <a:endParaRPr sz="1400" dirty="0"/>
          </a:p>
          <a:p>
            <a:pPr marL="6082030">
              <a:lnSpc>
                <a:spcPct val="100000"/>
              </a:lnSpc>
              <a:spcBef>
                <a:spcPts val="20"/>
              </a:spcBef>
            </a:pPr>
            <a:r>
              <a:rPr sz="1400" b="0" spc="-10" dirty="0"/>
              <a:t>infrastructure</a:t>
            </a:r>
            <a:r>
              <a:rPr sz="1400" b="0" spc="30" dirty="0"/>
              <a:t> </a:t>
            </a:r>
            <a:r>
              <a:rPr sz="1400" b="0" spc="-5" dirty="0"/>
              <a:t>,Upskilling</a:t>
            </a:r>
            <a:r>
              <a:rPr sz="1400" b="0" spc="30" dirty="0"/>
              <a:t> </a:t>
            </a:r>
            <a:r>
              <a:rPr sz="1400" b="0" spc="-5" dirty="0"/>
              <a:t>our</a:t>
            </a:r>
            <a:r>
              <a:rPr sz="1400" b="0" spc="5" dirty="0"/>
              <a:t> </a:t>
            </a:r>
            <a:r>
              <a:rPr sz="1400" b="0" spc="-10" dirty="0"/>
              <a:t>team</a:t>
            </a:r>
            <a:r>
              <a:rPr sz="1400" b="0" spc="15" dirty="0"/>
              <a:t> </a:t>
            </a:r>
            <a:r>
              <a:rPr sz="1400" b="0" spc="-10" dirty="0"/>
              <a:t>members</a:t>
            </a:r>
            <a:r>
              <a:rPr sz="1400" b="0" spc="10" dirty="0"/>
              <a:t> </a:t>
            </a:r>
            <a:r>
              <a:rPr sz="1400" b="0" spc="-5" dirty="0"/>
              <a:t>and</a:t>
            </a:r>
            <a:r>
              <a:rPr sz="1400" b="0" spc="10" dirty="0"/>
              <a:t> </a:t>
            </a:r>
            <a:r>
              <a:rPr sz="1400" b="0" spc="-10" dirty="0"/>
              <a:t>evolving</a:t>
            </a:r>
            <a:r>
              <a:rPr sz="1400" b="0" spc="40" dirty="0"/>
              <a:t> </a:t>
            </a:r>
            <a:r>
              <a:rPr sz="1400" b="0" spc="-5" dirty="0"/>
              <a:t>a</a:t>
            </a:r>
            <a:r>
              <a:rPr sz="1400" b="0" dirty="0"/>
              <a:t> </a:t>
            </a:r>
            <a:r>
              <a:rPr sz="1400" b="0" spc="-15" dirty="0"/>
              <a:t>robust</a:t>
            </a:r>
            <a:endParaRPr sz="1400" dirty="0"/>
          </a:p>
          <a:p>
            <a:pPr marL="6082030" marR="347345">
              <a:lnSpc>
                <a:spcPct val="101099"/>
              </a:lnSpc>
              <a:spcBef>
                <a:spcPts val="5"/>
              </a:spcBef>
            </a:pPr>
            <a:r>
              <a:rPr sz="1400" b="0" spc="-10" dirty="0"/>
              <a:t>manufacturing</a:t>
            </a:r>
            <a:r>
              <a:rPr sz="1400" b="0" spc="35" dirty="0"/>
              <a:t> </a:t>
            </a:r>
            <a:r>
              <a:rPr sz="1400" b="0" spc="-10" dirty="0"/>
              <a:t>process</a:t>
            </a:r>
            <a:r>
              <a:rPr sz="1400" b="0" spc="25" dirty="0"/>
              <a:t> </a:t>
            </a:r>
            <a:r>
              <a:rPr sz="1400" b="0" spc="-10" dirty="0"/>
              <a:t>,we</a:t>
            </a:r>
            <a:r>
              <a:rPr sz="1400" b="0" spc="10" dirty="0"/>
              <a:t> </a:t>
            </a:r>
            <a:r>
              <a:rPr sz="1400" b="0" spc="-10" dirty="0"/>
              <a:t>strive</a:t>
            </a:r>
            <a:r>
              <a:rPr sz="1400" b="0" spc="40" dirty="0"/>
              <a:t> </a:t>
            </a:r>
            <a:r>
              <a:rPr sz="1400" b="0" spc="-10" dirty="0"/>
              <a:t>to</a:t>
            </a:r>
            <a:r>
              <a:rPr sz="1400" b="0" spc="10" dirty="0"/>
              <a:t> </a:t>
            </a:r>
            <a:r>
              <a:rPr sz="1400" b="0" spc="-15" dirty="0"/>
              <a:t>exceed</a:t>
            </a:r>
            <a:r>
              <a:rPr sz="1400" b="0" spc="25" dirty="0"/>
              <a:t> </a:t>
            </a:r>
            <a:r>
              <a:rPr sz="1400" b="0" spc="-10" dirty="0"/>
              <a:t>customer</a:t>
            </a:r>
            <a:r>
              <a:rPr sz="1400" b="0" spc="20" dirty="0"/>
              <a:t> </a:t>
            </a:r>
            <a:r>
              <a:rPr sz="1400" b="0" spc="-10" dirty="0"/>
              <a:t>expectation</a:t>
            </a:r>
            <a:r>
              <a:rPr sz="1400" b="0" spc="35" dirty="0"/>
              <a:t> </a:t>
            </a:r>
            <a:r>
              <a:rPr sz="1400" b="0" spc="-10" dirty="0"/>
              <a:t>by </a:t>
            </a:r>
            <a:r>
              <a:rPr sz="1400" b="0" spc="-305" dirty="0"/>
              <a:t> </a:t>
            </a:r>
            <a:r>
              <a:rPr sz="1400" b="0" spc="-5" dirty="0"/>
              <a:t>being</a:t>
            </a:r>
            <a:r>
              <a:rPr sz="1400" b="0" spc="15" dirty="0"/>
              <a:t> </a:t>
            </a:r>
            <a:r>
              <a:rPr sz="1400" b="0" spc="-10" dirty="0"/>
              <a:t>right,the</a:t>
            </a:r>
            <a:r>
              <a:rPr sz="1400" b="0" spc="25" dirty="0"/>
              <a:t> </a:t>
            </a:r>
            <a:r>
              <a:rPr sz="1400" b="0" spc="-15" dirty="0"/>
              <a:t>first</a:t>
            </a:r>
            <a:r>
              <a:rPr sz="1400" b="0" spc="15" dirty="0"/>
              <a:t> </a:t>
            </a:r>
            <a:r>
              <a:rPr sz="1400" b="0" spc="-5" dirty="0"/>
              <a:t>time</a:t>
            </a:r>
            <a:r>
              <a:rPr sz="1400" b="0" spc="5" dirty="0"/>
              <a:t> </a:t>
            </a:r>
            <a:r>
              <a:rPr sz="1400" b="0" spc="-5" dirty="0"/>
              <a:t>and</a:t>
            </a:r>
            <a:r>
              <a:rPr sz="1400" b="0" spc="10" dirty="0"/>
              <a:t> </a:t>
            </a:r>
            <a:r>
              <a:rPr sz="1400" b="0" spc="-10" dirty="0"/>
              <a:t>every</a:t>
            </a:r>
            <a:r>
              <a:rPr sz="1400" b="0" spc="15" dirty="0"/>
              <a:t> </a:t>
            </a:r>
            <a:r>
              <a:rPr sz="1400" b="0" spc="-5" dirty="0"/>
              <a:t>time.</a:t>
            </a:r>
            <a:endParaRPr sz="1400" dirty="0"/>
          </a:p>
        </p:txBody>
      </p:sp>
      <p:sp>
        <p:nvSpPr>
          <p:cNvPr id="12" name="object 12"/>
          <p:cNvSpPr txBox="1"/>
          <p:nvPr/>
        </p:nvSpPr>
        <p:spPr>
          <a:xfrm>
            <a:off x="6322315" y="1500379"/>
            <a:ext cx="5675631" cy="111639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61290">
              <a:lnSpc>
                <a:spcPct val="100000"/>
              </a:lnSpc>
              <a:spcBef>
                <a:spcPts val="5"/>
              </a:spcBef>
            </a:pPr>
            <a:r>
              <a:rPr b="1" dirty="0">
                <a:latin typeface="Calibri"/>
                <a:cs typeface="Calibri"/>
              </a:rPr>
              <a:t>Vision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:</a:t>
            </a:r>
            <a:endParaRPr dirty="0">
              <a:latin typeface="Calibri"/>
              <a:cs typeface="Calibri"/>
            </a:endParaRPr>
          </a:p>
          <a:p>
            <a:pPr marL="161290" marR="430530">
              <a:lnSpc>
                <a:spcPct val="101099"/>
              </a:lnSpc>
              <a:spcBef>
                <a:spcPts val="735"/>
              </a:spcBef>
            </a:pPr>
            <a:r>
              <a:rPr sz="1600" spc="-65" dirty="0">
                <a:latin typeface="Calibri"/>
                <a:cs typeface="Calibri"/>
              </a:rPr>
              <a:t>To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most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valued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supplier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of high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precision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Injection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 err="1">
                <a:latin typeface="Calibri"/>
                <a:cs typeface="Calibri"/>
              </a:rPr>
              <a:t>Moulds</a:t>
            </a:r>
            <a:r>
              <a:rPr lang="en-US"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for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Automotive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and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Semi- </a:t>
            </a:r>
            <a:r>
              <a:rPr sz="1600" spc="-3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Conductor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Industry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.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5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16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277AAE50-09C8-45D5-9A46-04F5C85071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0" y="436626"/>
            <a:ext cx="3234067" cy="19921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29400" y="2115312"/>
            <a:ext cx="5567682" cy="3535679"/>
            <a:chOff x="6572250" y="2115311"/>
            <a:chExt cx="5624830" cy="3535679"/>
          </a:xfrm>
        </p:grpSpPr>
        <p:sp>
          <p:nvSpPr>
            <p:cNvPr id="3" name="object 3"/>
            <p:cNvSpPr/>
            <p:nvPr/>
          </p:nvSpPr>
          <p:spPr>
            <a:xfrm>
              <a:off x="6578726" y="2121788"/>
              <a:ext cx="5611495" cy="3522979"/>
            </a:xfrm>
            <a:custGeom>
              <a:avLst/>
              <a:gdLst/>
              <a:ahLst/>
              <a:cxnLst/>
              <a:rect l="l" t="t" r="r" b="b"/>
              <a:pathLst>
                <a:path w="5611495" h="3522979">
                  <a:moveTo>
                    <a:pt x="5611367" y="0"/>
                  </a:moveTo>
                  <a:lnTo>
                    <a:pt x="0" y="0"/>
                  </a:lnTo>
                  <a:lnTo>
                    <a:pt x="0" y="3522726"/>
                  </a:lnTo>
                  <a:lnTo>
                    <a:pt x="5611367" y="3522726"/>
                  </a:lnTo>
                  <a:lnTo>
                    <a:pt x="5611367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578726" y="2121788"/>
              <a:ext cx="5611495" cy="3522979"/>
            </a:xfrm>
            <a:custGeom>
              <a:avLst/>
              <a:gdLst/>
              <a:ahLst/>
              <a:cxnLst/>
              <a:rect l="l" t="t" r="r" b="b"/>
              <a:pathLst>
                <a:path w="5611495" h="3522979">
                  <a:moveTo>
                    <a:pt x="0" y="0"/>
                  </a:moveTo>
                  <a:lnTo>
                    <a:pt x="5611367" y="0"/>
                  </a:lnTo>
                  <a:lnTo>
                    <a:pt x="5611367" y="3522726"/>
                  </a:lnTo>
                  <a:lnTo>
                    <a:pt x="0" y="3522726"/>
                  </a:lnTo>
                  <a:lnTo>
                    <a:pt x="0" y="0"/>
                  </a:lnTo>
                  <a:close/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5881476"/>
            <a:ext cx="12192379" cy="976654"/>
            <a:chOff x="0" y="5881472"/>
            <a:chExt cx="12192378" cy="976654"/>
          </a:xfrm>
        </p:grpSpPr>
        <p:sp>
          <p:nvSpPr>
            <p:cNvPr id="7" name="object 7"/>
            <p:cNvSpPr/>
            <p:nvPr/>
          </p:nvSpPr>
          <p:spPr>
            <a:xfrm>
              <a:off x="0" y="6590156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6590156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549123" y="5881472"/>
              <a:ext cx="643255" cy="503555"/>
            </a:xfrm>
            <a:custGeom>
              <a:avLst/>
              <a:gdLst/>
              <a:ahLst/>
              <a:cxnLst/>
              <a:rect l="l" t="t" r="r" b="b"/>
              <a:pathLst>
                <a:path w="643254" h="503554">
                  <a:moveTo>
                    <a:pt x="334940" y="503349"/>
                  </a:moveTo>
                  <a:lnTo>
                    <a:pt x="0" y="503349"/>
                  </a:lnTo>
                  <a:lnTo>
                    <a:pt x="494609" y="0"/>
                  </a:lnTo>
                  <a:lnTo>
                    <a:pt x="642887" y="0"/>
                  </a:lnTo>
                  <a:lnTo>
                    <a:pt x="642887" y="187665"/>
                  </a:lnTo>
                  <a:lnTo>
                    <a:pt x="334940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368588" y="2564132"/>
            <a:ext cx="2707640" cy="25365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Company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Inception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20</a:t>
            </a:r>
            <a:r>
              <a:rPr lang="en-US" sz="1800" dirty="0">
                <a:solidFill>
                  <a:srgbClr val="FFFFFF"/>
                </a:solidFill>
                <a:latin typeface="Tahoma"/>
                <a:cs typeface="Tahoma"/>
              </a:rPr>
              <a:t>19</a:t>
            </a:r>
            <a:endParaRPr sz="1800" dirty="0">
              <a:latin typeface="Tahoma"/>
              <a:cs typeface="Tahoma"/>
            </a:endParaRPr>
          </a:p>
          <a:p>
            <a:pPr marL="23495" marR="441959" indent="-11430">
              <a:lnSpc>
                <a:spcPts val="5960"/>
              </a:lnSpc>
              <a:spcBef>
                <a:spcPts val="300"/>
              </a:spcBef>
            </a:pP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Plant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Size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z="1800" spc="-25" dirty="0">
                <a:solidFill>
                  <a:srgbClr val="FFFFFF"/>
                </a:solidFill>
                <a:latin typeface="Tahoma"/>
                <a:cs typeface="Tahoma"/>
              </a:rPr>
              <a:t>2000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 Sqft. </a:t>
            </a:r>
            <a:r>
              <a:rPr sz="1800" spc="-5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No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IN" spc="-10" dirty="0" smtClean="0">
                <a:solidFill>
                  <a:srgbClr val="FFFFFF"/>
                </a:solidFill>
                <a:latin typeface="Tahoma"/>
                <a:cs typeface="Tahoma"/>
              </a:rPr>
              <a:t>Employees </a:t>
            </a:r>
            <a:r>
              <a:rPr sz="1800" spc="-5" dirty="0" smtClean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dirty="0" smtClean="0">
                <a:solidFill>
                  <a:srgbClr val="FFFFFF"/>
                </a:solidFill>
                <a:latin typeface="Tahoma"/>
                <a:cs typeface="Tahoma"/>
              </a:rPr>
              <a:t>20</a:t>
            </a:r>
            <a:endParaRPr sz="1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 dirty="0">
              <a:latin typeface="Tahoma"/>
              <a:cs typeface="Tahoma"/>
            </a:endParaRPr>
          </a:p>
          <a:p>
            <a:pPr marL="23495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Power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Tahoma"/>
                <a:cs typeface="Tahoma"/>
              </a:rPr>
              <a:t>Capacity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: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lang="en-US" spc="-10" dirty="0">
                <a:solidFill>
                  <a:srgbClr val="FFFFFF"/>
                </a:solidFill>
                <a:latin typeface="Tahoma"/>
                <a:cs typeface="Tahoma"/>
              </a:rPr>
              <a:t>35HP</a:t>
            </a:r>
            <a:endParaRPr sz="1800" dirty="0">
              <a:latin typeface="Tahoma"/>
              <a:cs typeface="Tahom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423406" y="4604770"/>
            <a:ext cx="642364" cy="684263"/>
          </a:xfrm>
          <a:prstGeom prst="rect">
            <a:avLst/>
          </a:prstGeom>
        </p:spPr>
      </p:pic>
      <p:sp>
        <p:nvSpPr>
          <p:cNvPr id="21" name="object 21"/>
          <p:cNvSpPr>
            <a:spLocks noGrp="1" noEditPoints="1"/>
          </p:cNvSpPr>
          <p:nvPr>
            <p:ph type="title"/>
          </p:nvPr>
        </p:nvSpPr>
        <p:spPr>
          <a:xfrm>
            <a:off x="4991768" y="267971"/>
            <a:ext cx="293023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Plant</a:t>
            </a:r>
            <a:r>
              <a:rPr spc="-5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Details</a:t>
            </a:r>
          </a:p>
        </p:txBody>
      </p:sp>
      <p:grpSp>
        <p:nvGrpSpPr>
          <p:cNvPr id="22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23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2114" y="893009"/>
            <a:ext cx="6556612" cy="56971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F2B3393-235D-4589-9F0B-C97AE11163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0" y="436626"/>
            <a:ext cx="3234067" cy="19921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 smtClean="0"/>
              <a:t>Plant Images</a:t>
            </a:r>
            <a:endParaRPr lang="en-IN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7" t="7492" r="27657" b="25080"/>
          <a:stretch/>
        </p:blipFill>
        <p:spPr>
          <a:xfrm>
            <a:off x="457200" y="1748455"/>
            <a:ext cx="3429002" cy="1828800"/>
          </a:xfrm>
        </p:spPr>
      </p:pic>
      <p:grpSp>
        <p:nvGrpSpPr>
          <p:cNvPr id="4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5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6"/>
          <p:cNvGrpSpPr/>
          <p:nvPr/>
        </p:nvGrpSpPr>
        <p:grpSpPr>
          <a:xfrm>
            <a:off x="0" y="5881476"/>
            <a:ext cx="12192379" cy="976654"/>
            <a:chOff x="0" y="5881472"/>
            <a:chExt cx="12192378" cy="976654"/>
          </a:xfrm>
        </p:grpSpPr>
        <p:sp>
          <p:nvSpPr>
            <p:cNvPr id="9" name="object 7"/>
            <p:cNvSpPr/>
            <p:nvPr/>
          </p:nvSpPr>
          <p:spPr>
            <a:xfrm>
              <a:off x="0" y="6590156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0" y="6590156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549123" y="5881472"/>
              <a:ext cx="643255" cy="503555"/>
            </a:xfrm>
            <a:custGeom>
              <a:avLst/>
              <a:gdLst/>
              <a:ahLst/>
              <a:cxnLst/>
              <a:rect l="l" t="t" r="r" b="b"/>
              <a:pathLst>
                <a:path w="643254" h="503554">
                  <a:moveTo>
                    <a:pt x="334940" y="503349"/>
                  </a:moveTo>
                  <a:lnTo>
                    <a:pt x="0" y="503349"/>
                  </a:lnTo>
                  <a:lnTo>
                    <a:pt x="494609" y="0"/>
                  </a:lnTo>
                  <a:lnTo>
                    <a:pt x="642887" y="0"/>
                  </a:lnTo>
                  <a:lnTo>
                    <a:pt x="642887" y="187665"/>
                  </a:lnTo>
                  <a:lnTo>
                    <a:pt x="334940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F2B3393-235D-4589-9F0B-C97AE11163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1" y="365125"/>
            <a:ext cx="2971800" cy="16160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748455"/>
            <a:ext cx="3550590" cy="1828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188" y="1748455"/>
            <a:ext cx="3840812" cy="18288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782384"/>
            <a:ext cx="3429002" cy="260264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221" y="3782384"/>
            <a:ext cx="3575769" cy="251726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188" y="3701953"/>
            <a:ext cx="3840812" cy="251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10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0075607" y="2815786"/>
            <a:ext cx="1832103" cy="977962"/>
          </a:xfrm>
          <a:custGeom>
            <a:avLst/>
            <a:gdLst/>
            <a:ahLst/>
            <a:cxnLst/>
            <a:rect l="l" t="t" r="r" b="b"/>
            <a:pathLst>
              <a:path w="1581150" h="781050">
                <a:moveTo>
                  <a:pt x="1450975" y="0"/>
                </a:moveTo>
                <a:lnTo>
                  <a:pt x="130175" y="0"/>
                </a:lnTo>
                <a:lnTo>
                  <a:pt x="79504" y="10229"/>
                </a:lnTo>
                <a:lnTo>
                  <a:pt x="38126" y="38126"/>
                </a:lnTo>
                <a:lnTo>
                  <a:pt x="10229" y="79504"/>
                </a:lnTo>
                <a:lnTo>
                  <a:pt x="0" y="130175"/>
                </a:lnTo>
                <a:lnTo>
                  <a:pt x="0" y="650875"/>
                </a:lnTo>
                <a:lnTo>
                  <a:pt x="10229" y="701545"/>
                </a:lnTo>
                <a:lnTo>
                  <a:pt x="38126" y="742923"/>
                </a:lnTo>
                <a:lnTo>
                  <a:pt x="79504" y="770820"/>
                </a:lnTo>
                <a:lnTo>
                  <a:pt x="130175" y="781050"/>
                </a:lnTo>
                <a:lnTo>
                  <a:pt x="1450975" y="781050"/>
                </a:lnTo>
                <a:lnTo>
                  <a:pt x="1501645" y="770820"/>
                </a:lnTo>
                <a:lnTo>
                  <a:pt x="1543023" y="742923"/>
                </a:lnTo>
                <a:lnTo>
                  <a:pt x="1570920" y="701545"/>
                </a:lnTo>
                <a:lnTo>
                  <a:pt x="1581150" y="650875"/>
                </a:lnTo>
                <a:lnTo>
                  <a:pt x="1581150" y="130175"/>
                </a:lnTo>
                <a:lnTo>
                  <a:pt x="1570920" y="79504"/>
                </a:lnTo>
                <a:lnTo>
                  <a:pt x="1543023" y="38126"/>
                </a:lnTo>
                <a:lnTo>
                  <a:pt x="1501645" y="10229"/>
                </a:lnTo>
                <a:lnTo>
                  <a:pt x="1450975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pPr marL="12700" algn="ctr">
              <a:lnSpc>
                <a:spcPts val="1910"/>
              </a:lnSpc>
            </a:pPr>
            <a:r>
              <a:rPr lang="en-IN" b="1" spc="-5" dirty="0">
                <a:solidFill>
                  <a:schemeClr val="accent4">
                    <a:lumMod val="50000"/>
                  </a:schemeClr>
                </a:solidFill>
                <a:cs typeface="Calibri"/>
              </a:rPr>
              <a:t>Conventional Milling </a:t>
            </a:r>
            <a:r>
              <a:rPr lang="en-IN" b="1" spc="-5" dirty="0" smtClean="0">
                <a:solidFill>
                  <a:schemeClr val="accent4">
                    <a:lumMod val="50000"/>
                  </a:schemeClr>
                </a:solidFill>
                <a:cs typeface="Calibri"/>
              </a:rPr>
              <a:t>           </a:t>
            </a:r>
            <a:r>
              <a:rPr lang="en-IN" spc="-2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Make: Bridgeport   </a:t>
            </a:r>
            <a:r>
              <a:rPr lang="en-IN" spc="-5" dirty="0" err="1">
                <a:solidFill>
                  <a:schemeClr val="accent1">
                    <a:lumMod val="50000"/>
                  </a:schemeClr>
                </a:solidFill>
                <a:cs typeface="Calibri"/>
              </a:rPr>
              <a:t>Qty</a:t>
            </a:r>
            <a:r>
              <a:rPr lang="en-IN" spc="-5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 of M/c: </a:t>
            </a:r>
            <a:r>
              <a:rPr lang="en-IN" b="1" spc="-5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1 No</a:t>
            </a:r>
            <a:endParaRPr b="1" spc="-5" dirty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077611" y="2792565"/>
            <a:ext cx="1870711" cy="781050"/>
          </a:xfrm>
          <a:custGeom>
            <a:avLst/>
            <a:gdLst/>
            <a:ahLst/>
            <a:cxnLst/>
            <a:rect l="l" t="t" r="r" b="b"/>
            <a:pathLst>
              <a:path w="1870709" h="781050">
                <a:moveTo>
                  <a:pt x="1740535" y="0"/>
                </a:moveTo>
                <a:lnTo>
                  <a:pt x="130175" y="0"/>
                </a:lnTo>
                <a:lnTo>
                  <a:pt x="79504" y="10229"/>
                </a:lnTo>
                <a:lnTo>
                  <a:pt x="38126" y="38126"/>
                </a:lnTo>
                <a:lnTo>
                  <a:pt x="10229" y="79504"/>
                </a:lnTo>
                <a:lnTo>
                  <a:pt x="0" y="130175"/>
                </a:lnTo>
                <a:lnTo>
                  <a:pt x="0" y="650875"/>
                </a:lnTo>
                <a:lnTo>
                  <a:pt x="10229" y="701545"/>
                </a:lnTo>
                <a:lnTo>
                  <a:pt x="38126" y="742923"/>
                </a:lnTo>
                <a:lnTo>
                  <a:pt x="79504" y="770820"/>
                </a:lnTo>
                <a:lnTo>
                  <a:pt x="130175" y="781050"/>
                </a:lnTo>
                <a:lnTo>
                  <a:pt x="1740535" y="781050"/>
                </a:lnTo>
                <a:lnTo>
                  <a:pt x="1791205" y="770820"/>
                </a:lnTo>
                <a:lnTo>
                  <a:pt x="1832583" y="742923"/>
                </a:lnTo>
                <a:lnTo>
                  <a:pt x="1860480" y="701545"/>
                </a:lnTo>
                <a:lnTo>
                  <a:pt x="1870710" y="650875"/>
                </a:lnTo>
                <a:lnTo>
                  <a:pt x="1870710" y="130175"/>
                </a:lnTo>
                <a:lnTo>
                  <a:pt x="1860480" y="79504"/>
                </a:lnTo>
                <a:lnTo>
                  <a:pt x="1832583" y="38126"/>
                </a:lnTo>
                <a:lnTo>
                  <a:pt x="1791205" y="10229"/>
                </a:lnTo>
                <a:lnTo>
                  <a:pt x="1740535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6607" y="2899703"/>
            <a:ext cx="1752741" cy="884930"/>
          </a:xfrm>
          <a:custGeom>
            <a:avLst/>
            <a:gdLst/>
            <a:ahLst/>
            <a:cxnLst/>
            <a:rect l="l" t="t" r="r" b="b"/>
            <a:pathLst>
              <a:path w="1790700" h="762000">
                <a:moveTo>
                  <a:pt x="1663700" y="0"/>
                </a:moveTo>
                <a:lnTo>
                  <a:pt x="127000" y="0"/>
                </a:lnTo>
                <a:lnTo>
                  <a:pt x="77565" y="9980"/>
                </a:lnTo>
                <a:lnTo>
                  <a:pt x="37196" y="37196"/>
                </a:lnTo>
                <a:lnTo>
                  <a:pt x="9980" y="77565"/>
                </a:lnTo>
                <a:lnTo>
                  <a:pt x="0" y="127000"/>
                </a:lnTo>
                <a:lnTo>
                  <a:pt x="0" y="635000"/>
                </a:lnTo>
                <a:lnTo>
                  <a:pt x="9980" y="684434"/>
                </a:lnTo>
                <a:lnTo>
                  <a:pt x="37196" y="724803"/>
                </a:lnTo>
                <a:lnTo>
                  <a:pt x="77565" y="752019"/>
                </a:lnTo>
                <a:lnTo>
                  <a:pt x="127000" y="762000"/>
                </a:lnTo>
                <a:lnTo>
                  <a:pt x="1663700" y="762000"/>
                </a:lnTo>
                <a:lnTo>
                  <a:pt x="1713134" y="752019"/>
                </a:lnTo>
                <a:lnTo>
                  <a:pt x="1753503" y="724803"/>
                </a:lnTo>
                <a:lnTo>
                  <a:pt x="1780719" y="684434"/>
                </a:lnTo>
                <a:lnTo>
                  <a:pt x="1790700" y="635000"/>
                </a:lnTo>
                <a:lnTo>
                  <a:pt x="1790700" y="127000"/>
                </a:lnTo>
                <a:lnTo>
                  <a:pt x="1780719" y="77565"/>
                </a:lnTo>
                <a:lnTo>
                  <a:pt x="1753503" y="37196"/>
                </a:lnTo>
                <a:lnTo>
                  <a:pt x="1713134" y="9980"/>
                </a:lnTo>
                <a:lnTo>
                  <a:pt x="16637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12700" marR="5080" algn="ctr">
              <a:lnSpc>
                <a:spcPct val="101600"/>
              </a:lnSpc>
              <a:spcBef>
                <a:spcPts val="70"/>
              </a:spcBef>
            </a:pPr>
            <a:r>
              <a:rPr lang="en-IN" b="1" spc="-5" dirty="0">
                <a:solidFill>
                  <a:schemeClr val="accent4">
                    <a:lumMod val="50000"/>
                  </a:schemeClr>
                </a:solidFill>
                <a:cs typeface="Calibri"/>
              </a:rPr>
              <a:t>EDM  Wire Cut </a:t>
            </a:r>
            <a:r>
              <a:rPr lang="en-IN" b="1" spc="-350" dirty="0">
                <a:solidFill>
                  <a:schemeClr val="accent4">
                    <a:lumMod val="50000"/>
                  </a:schemeClr>
                </a:solidFill>
                <a:cs typeface="Calibri"/>
              </a:rPr>
              <a:t> </a:t>
            </a:r>
          </a:p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lang="en-IN" spc="-2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Make</a:t>
            </a:r>
            <a:r>
              <a:rPr lang="en-IN" b="1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: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</a:t>
            </a:r>
            <a:r>
              <a:rPr lang="en-IN" i="1" dirty="0" err="1">
                <a:solidFill>
                  <a:schemeClr val="accent1">
                    <a:lumMod val="75000"/>
                  </a:schemeClr>
                </a:solidFill>
                <a:cs typeface="Calibri"/>
              </a:rPr>
              <a:t>Mitsubushi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 </a:t>
            </a:r>
          </a:p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lang="en-IN" spc="-5" dirty="0" err="1">
                <a:solidFill>
                  <a:schemeClr val="accent1">
                    <a:lumMod val="50000"/>
                  </a:schemeClr>
                </a:solidFill>
                <a:cs typeface="Calibri"/>
              </a:rPr>
              <a:t>Qty</a:t>
            </a:r>
            <a:r>
              <a:rPr lang="en-IN" spc="-5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 of M/c </a:t>
            </a:r>
            <a:r>
              <a:rPr lang="en-IN" b="1" spc="-5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: 1 No</a:t>
            </a:r>
            <a:endParaRPr lang="en-IN" b="1" dirty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150235" y="2783587"/>
            <a:ext cx="2069704" cy="1139511"/>
          </a:xfrm>
          <a:custGeom>
            <a:avLst/>
            <a:gdLst/>
            <a:ahLst/>
            <a:cxnLst/>
            <a:rect l="l" t="t" r="r" b="b"/>
            <a:pathLst>
              <a:path w="2296160" h="762000">
                <a:moveTo>
                  <a:pt x="2168906" y="0"/>
                </a:moveTo>
                <a:lnTo>
                  <a:pt x="127000" y="0"/>
                </a:lnTo>
                <a:lnTo>
                  <a:pt x="77565" y="9980"/>
                </a:lnTo>
                <a:lnTo>
                  <a:pt x="37196" y="37196"/>
                </a:lnTo>
                <a:lnTo>
                  <a:pt x="9980" y="77565"/>
                </a:lnTo>
                <a:lnTo>
                  <a:pt x="0" y="127000"/>
                </a:lnTo>
                <a:lnTo>
                  <a:pt x="0" y="634987"/>
                </a:lnTo>
                <a:lnTo>
                  <a:pt x="9980" y="684424"/>
                </a:lnTo>
                <a:lnTo>
                  <a:pt x="37196" y="724796"/>
                </a:lnTo>
                <a:lnTo>
                  <a:pt x="77565" y="752017"/>
                </a:lnTo>
                <a:lnTo>
                  <a:pt x="127000" y="762000"/>
                </a:lnTo>
                <a:lnTo>
                  <a:pt x="2168906" y="762000"/>
                </a:lnTo>
                <a:lnTo>
                  <a:pt x="2218340" y="752017"/>
                </a:lnTo>
                <a:lnTo>
                  <a:pt x="2258709" y="724796"/>
                </a:lnTo>
                <a:lnTo>
                  <a:pt x="2285925" y="684424"/>
                </a:lnTo>
                <a:lnTo>
                  <a:pt x="2295906" y="634987"/>
                </a:lnTo>
                <a:lnTo>
                  <a:pt x="2295906" y="127000"/>
                </a:lnTo>
                <a:lnTo>
                  <a:pt x="2285925" y="77565"/>
                </a:lnTo>
                <a:lnTo>
                  <a:pt x="2258709" y="37196"/>
                </a:lnTo>
                <a:lnTo>
                  <a:pt x="2218340" y="9980"/>
                </a:lnTo>
                <a:lnTo>
                  <a:pt x="2168906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12700" marR="5080" algn="ctr">
              <a:lnSpc>
                <a:spcPct val="101600"/>
              </a:lnSpc>
              <a:spcBef>
                <a:spcPts val="70"/>
              </a:spcBef>
            </a:pPr>
            <a:r>
              <a:rPr lang="en-IN" b="1" spc="-5" dirty="0">
                <a:solidFill>
                  <a:schemeClr val="accent4">
                    <a:lumMod val="50000"/>
                  </a:schemeClr>
                </a:solidFill>
                <a:cs typeface="Calibri"/>
              </a:rPr>
              <a:t>EDM Sparking</a:t>
            </a:r>
          </a:p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lang="en-IN" spc="-2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Make : "Power Drive” &amp; “JOEMARS”                          </a:t>
            </a:r>
            <a:r>
              <a:rPr lang="en-IN" spc="-5" dirty="0" err="1">
                <a:solidFill>
                  <a:schemeClr val="accent1">
                    <a:lumMod val="50000"/>
                  </a:schemeClr>
                </a:solidFill>
                <a:cs typeface="Calibri"/>
              </a:rPr>
              <a:t>Qty</a:t>
            </a:r>
            <a:r>
              <a:rPr lang="en-IN" spc="-5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 of M/c: </a:t>
            </a:r>
            <a:r>
              <a:rPr lang="en-IN" b="1" spc="-5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2 Nos</a:t>
            </a:r>
          </a:p>
        </p:txBody>
      </p:sp>
      <p:sp>
        <p:nvSpPr>
          <p:cNvPr id="10" name="object 10"/>
          <p:cNvSpPr/>
          <p:nvPr/>
        </p:nvSpPr>
        <p:spPr>
          <a:xfrm>
            <a:off x="4334575" y="2728598"/>
            <a:ext cx="1692514" cy="1194501"/>
          </a:xfrm>
          <a:custGeom>
            <a:avLst/>
            <a:gdLst/>
            <a:ahLst/>
            <a:cxnLst/>
            <a:rect l="l" t="t" r="r" b="b"/>
            <a:pathLst>
              <a:path w="1687195" h="762000">
                <a:moveTo>
                  <a:pt x="1560068" y="0"/>
                </a:moveTo>
                <a:lnTo>
                  <a:pt x="127000" y="0"/>
                </a:lnTo>
                <a:lnTo>
                  <a:pt x="77565" y="9980"/>
                </a:lnTo>
                <a:lnTo>
                  <a:pt x="37196" y="37196"/>
                </a:lnTo>
                <a:lnTo>
                  <a:pt x="9980" y="77565"/>
                </a:lnTo>
                <a:lnTo>
                  <a:pt x="0" y="127000"/>
                </a:lnTo>
                <a:lnTo>
                  <a:pt x="0" y="635000"/>
                </a:lnTo>
                <a:lnTo>
                  <a:pt x="9980" y="684434"/>
                </a:lnTo>
                <a:lnTo>
                  <a:pt x="37196" y="724803"/>
                </a:lnTo>
                <a:lnTo>
                  <a:pt x="77565" y="752019"/>
                </a:lnTo>
                <a:lnTo>
                  <a:pt x="127000" y="762000"/>
                </a:lnTo>
                <a:lnTo>
                  <a:pt x="1560068" y="762000"/>
                </a:lnTo>
                <a:lnTo>
                  <a:pt x="1609502" y="752019"/>
                </a:lnTo>
                <a:lnTo>
                  <a:pt x="1649871" y="724803"/>
                </a:lnTo>
                <a:lnTo>
                  <a:pt x="1677087" y="684434"/>
                </a:lnTo>
                <a:lnTo>
                  <a:pt x="1687068" y="635000"/>
                </a:lnTo>
                <a:lnTo>
                  <a:pt x="1687068" y="127000"/>
                </a:lnTo>
                <a:lnTo>
                  <a:pt x="1677087" y="77565"/>
                </a:lnTo>
                <a:lnTo>
                  <a:pt x="1649871" y="37196"/>
                </a:lnTo>
                <a:lnTo>
                  <a:pt x="1609502" y="9980"/>
                </a:lnTo>
                <a:lnTo>
                  <a:pt x="156006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12700" marR="5080" algn="ctr">
              <a:lnSpc>
                <a:spcPct val="101600"/>
              </a:lnSpc>
              <a:spcBef>
                <a:spcPts val="70"/>
              </a:spcBef>
            </a:pPr>
            <a:r>
              <a:rPr lang="en-IN" b="1" spc="-5" dirty="0">
                <a:solidFill>
                  <a:schemeClr val="accent4">
                    <a:lumMod val="50000"/>
                  </a:schemeClr>
                </a:solidFill>
                <a:cs typeface="Calibri"/>
              </a:rPr>
              <a:t>CNC Milling(VMC)  </a:t>
            </a:r>
            <a:r>
              <a:rPr lang="en-IN" spc="-2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Make : Cosmos  </a:t>
            </a:r>
          </a:p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lang="en-IN" spc="-5" dirty="0" err="1">
                <a:solidFill>
                  <a:schemeClr val="accent1">
                    <a:lumMod val="50000"/>
                  </a:schemeClr>
                </a:solidFill>
                <a:cs typeface="Calibri"/>
              </a:rPr>
              <a:t>Qty</a:t>
            </a:r>
            <a:r>
              <a:rPr lang="en-IN" spc="-5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 of M/c</a:t>
            </a:r>
            <a:r>
              <a:rPr lang="en-IN" spc="-5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: </a:t>
            </a:r>
            <a:r>
              <a:rPr lang="en-IN" b="1" spc="-5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2 </a:t>
            </a:r>
            <a:r>
              <a:rPr lang="en-IN" b="1" spc="-5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Nos</a:t>
            </a:r>
          </a:p>
        </p:txBody>
      </p:sp>
      <p:sp>
        <p:nvSpPr>
          <p:cNvPr id="18" name="object 18"/>
          <p:cNvSpPr>
            <a:spLocks noGrp="1" noEditPoints="1"/>
          </p:cNvSpPr>
          <p:nvPr>
            <p:ph type="title"/>
          </p:nvPr>
        </p:nvSpPr>
        <p:spPr>
          <a:xfrm>
            <a:off x="1676400" y="371879"/>
            <a:ext cx="807234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Department</a:t>
            </a:r>
            <a:r>
              <a:rPr spc="-2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Structure (Shop</a:t>
            </a:r>
            <a:r>
              <a:rPr spc="-1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Floor)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604518" y="1452374"/>
            <a:ext cx="6834505" cy="389209"/>
          </a:xfrm>
          <a:prstGeom prst="rect">
            <a:avLst/>
          </a:prstGeom>
          <a:solidFill>
            <a:srgbClr val="BCD6ED"/>
          </a:solidFill>
        </p:spPr>
        <p:txBody>
          <a:bodyPr vert="horz" wrap="square" lIns="0" tIns="19685" rIns="0" bIns="0" rtlCol="0">
            <a:spAutoFit/>
          </a:bodyPr>
          <a:lstStyle/>
          <a:p>
            <a:pPr marR="246379" algn="ctr">
              <a:lnSpc>
                <a:spcPct val="100000"/>
              </a:lnSpc>
              <a:spcBef>
                <a:spcPts val="155"/>
              </a:spcBef>
            </a:pPr>
            <a:r>
              <a:rPr lang="en-IN" sz="2400" b="1" dirty="0" smtClean="0">
                <a:solidFill>
                  <a:schemeClr val="accent1">
                    <a:lumMod val="50000"/>
                  </a:schemeClr>
                </a:solidFill>
                <a:latin typeface="Calibri"/>
                <a:cs typeface="Calibri"/>
              </a:rPr>
              <a:t>Machines  Details</a:t>
            </a:r>
            <a:endParaRPr sz="2400" b="1" dirty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53400" y="2816227"/>
            <a:ext cx="1676400" cy="7437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795"/>
              </a:lnSpc>
              <a:spcBef>
                <a:spcPts val="100"/>
              </a:spcBef>
            </a:pPr>
            <a:r>
              <a:rPr b="1" spc="-5" dirty="0">
                <a:solidFill>
                  <a:schemeClr val="accent4">
                    <a:lumMod val="50000"/>
                  </a:schemeClr>
                </a:solidFill>
                <a:cs typeface="Calibri"/>
              </a:rPr>
              <a:t>Grinding</a:t>
            </a:r>
          </a:p>
          <a:p>
            <a:pPr>
              <a:lnSpc>
                <a:spcPts val="1910"/>
              </a:lnSpc>
              <a:spcBef>
                <a:spcPts val="85"/>
              </a:spcBef>
            </a:pPr>
            <a:r>
              <a:rPr spc="-2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Make : Okamoto</a:t>
            </a:r>
          </a:p>
          <a:p>
            <a:pPr marL="12700">
              <a:lnSpc>
                <a:spcPts val="1910"/>
              </a:lnSpc>
            </a:pPr>
            <a:r>
              <a:rPr lang="en-IN" spc="-5" dirty="0" err="1">
                <a:solidFill>
                  <a:schemeClr val="accent1">
                    <a:lumMod val="50000"/>
                  </a:schemeClr>
                </a:solidFill>
                <a:cs typeface="Calibri"/>
              </a:rPr>
              <a:t>Qty</a:t>
            </a:r>
            <a:r>
              <a:rPr spc="-5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 of M/</a:t>
            </a:r>
            <a:r>
              <a:rPr lang="en-IN" spc="-5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c</a:t>
            </a:r>
            <a:r>
              <a:rPr spc="-5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:</a:t>
            </a:r>
            <a:r>
              <a:rPr lang="en-IN" spc="-5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 </a:t>
            </a:r>
            <a:r>
              <a:rPr lang="en-US" b="1" spc="-5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1 </a:t>
            </a:r>
            <a:r>
              <a:rPr lang="en-US" b="1" spc="-5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No</a:t>
            </a:r>
            <a:endParaRPr b="1" spc="-5" dirty="0">
              <a:solidFill>
                <a:schemeClr val="accent1">
                  <a:lumMod val="50000"/>
                </a:schemeClr>
              </a:solidFill>
              <a:cs typeface="Calibri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>
            <a:off x="1022738" y="2438400"/>
            <a:ext cx="99672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object 3"/>
          <p:cNvGrpSpPr/>
          <p:nvPr/>
        </p:nvGrpSpPr>
        <p:grpSpPr>
          <a:xfrm>
            <a:off x="0" y="5870803"/>
            <a:ext cx="12192631" cy="987324"/>
            <a:chOff x="0" y="5870803"/>
            <a:chExt cx="12192630" cy="987324"/>
          </a:xfrm>
        </p:grpSpPr>
        <p:sp>
          <p:nvSpPr>
            <p:cNvPr id="38" name="object 4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8"/>
            <p:cNvSpPr/>
            <p:nvPr/>
          </p:nvSpPr>
          <p:spPr>
            <a:xfrm>
              <a:off x="11546835" y="5870803"/>
              <a:ext cx="645795" cy="503555"/>
            </a:xfrm>
            <a:custGeom>
              <a:avLst/>
              <a:gdLst/>
              <a:ahLst/>
              <a:cxnLst/>
              <a:rect l="l" t="t" r="r" b="b"/>
              <a:pathLst>
                <a:path w="645795" h="503554">
                  <a:moveTo>
                    <a:pt x="334944" y="503349"/>
                  </a:moveTo>
                  <a:lnTo>
                    <a:pt x="0" y="503349"/>
                  </a:lnTo>
                  <a:lnTo>
                    <a:pt x="494612" y="0"/>
                  </a:lnTo>
                  <a:lnTo>
                    <a:pt x="645174" y="0"/>
                  </a:lnTo>
                  <a:lnTo>
                    <a:pt x="645174" y="185322"/>
                  </a:lnTo>
                  <a:lnTo>
                    <a:pt x="334944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42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CADA241F-7369-45D6-8896-2D360193B1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735" y="536474"/>
            <a:ext cx="2515066" cy="1700382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>
            <a:off x="8997068" y="2438400"/>
            <a:ext cx="0" cy="377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bject 8"/>
          <p:cNvSpPr/>
          <p:nvPr/>
        </p:nvSpPr>
        <p:spPr>
          <a:xfrm>
            <a:off x="6113275" y="2815786"/>
            <a:ext cx="1837052" cy="1042434"/>
          </a:xfrm>
          <a:custGeom>
            <a:avLst/>
            <a:gdLst/>
            <a:ahLst/>
            <a:cxnLst/>
            <a:rect l="l" t="t" r="r" b="b"/>
            <a:pathLst>
              <a:path w="1790700" h="762000">
                <a:moveTo>
                  <a:pt x="1663700" y="0"/>
                </a:moveTo>
                <a:lnTo>
                  <a:pt x="127000" y="0"/>
                </a:lnTo>
                <a:lnTo>
                  <a:pt x="77565" y="9980"/>
                </a:lnTo>
                <a:lnTo>
                  <a:pt x="37196" y="37196"/>
                </a:lnTo>
                <a:lnTo>
                  <a:pt x="9980" y="77565"/>
                </a:lnTo>
                <a:lnTo>
                  <a:pt x="0" y="127000"/>
                </a:lnTo>
                <a:lnTo>
                  <a:pt x="0" y="635000"/>
                </a:lnTo>
                <a:lnTo>
                  <a:pt x="9980" y="684434"/>
                </a:lnTo>
                <a:lnTo>
                  <a:pt x="37196" y="724803"/>
                </a:lnTo>
                <a:lnTo>
                  <a:pt x="77565" y="752019"/>
                </a:lnTo>
                <a:lnTo>
                  <a:pt x="127000" y="762000"/>
                </a:lnTo>
                <a:lnTo>
                  <a:pt x="1663700" y="762000"/>
                </a:lnTo>
                <a:lnTo>
                  <a:pt x="1713134" y="752019"/>
                </a:lnTo>
                <a:lnTo>
                  <a:pt x="1753503" y="724803"/>
                </a:lnTo>
                <a:lnTo>
                  <a:pt x="1780719" y="684434"/>
                </a:lnTo>
                <a:lnTo>
                  <a:pt x="1790700" y="635000"/>
                </a:lnTo>
                <a:lnTo>
                  <a:pt x="1790700" y="127000"/>
                </a:lnTo>
                <a:lnTo>
                  <a:pt x="1780719" y="77565"/>
                </a:lnTo>
                <a:lnTo>
                  <a:pt x="1753503" y="37196"/>
                </a:lnTo>
                <a:lnTo>
                  <a:pt x="1713134" y="9980"/>
                </a:lnTo>
                <a:lnTo>
                  <a:pt x="16637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>
              <a:lnSpc>
                <a:spcPts val="1795"/>
              </a:lnSpc>
            </a:pPr>
            <a:r>
              <a:rPr lang="en-IN" b="1" spc="-5" dirty="0">
                <a:solidFill>
                  <a:schemeClr val="accent4">
                    <a:lumMod val="50000"/>
                  </a:schemeClr>
                </a:solidFill>
                <a:cs typeface="Calibri"/>
              </a:rPr>
              <a:t>EDM Super Drill</a:t>
            </a:r>
          </a:p>
          <a:p>
            <a:pPr>
              <a:lnSpc>
                <a:spcPts val="1910"/>
              </a:lnSpc>
              <a:spcBef>
                <a:spcPts val="85"/>
              </a:spcBef>
            </a:pPr>
            <a:r>
              <a:rPr lang="en-IN" spc="-20" dirty="0">
                <a:cs typeface="Calibri"/>
              </a:rPr>
              <a:t> </a:t>
            </a:r>
            <a:r>
              <a:rPr lang="en-IN" spc="-20" dirty="0">
                <a:solidFill>
                  <a:schemeClr val="accent1">
                    <a:lumMod val="75000"/>
                  </a:schemeClr>
                </a:solidFill>
                <a:cs typeface="Calibri"/>
              </a:rPr>
              <a:t>Make : Power Drive</a:t>
            </a:r>
          </a:p>
          <a:p>
            <a:pPr marL="12700" marR="5080">
              <a:lnSpc>
                <a:spcPct val="101600"/>
              </a:lnSpc>
              <a:spcBef>
                <a:spcPts val="70"/>
              </a:spcBef>
            </a:pPr>
            <a:r>
              <a:rPr lang="en-IN" spc="-5" dirty="0">
                <a:cs typeface="Calibri"/>
              </a:rPr>
              <a:t> </a:t>
            </a:r>
            <a:r>
              <a:rPr lang="en-IN" spc="-5" dirty="0" err="1">
                <a:solidFill>
                  <a:schemeClr val="accent1">
                    <a:lumMod val="50000"/>
                  </a:schemeClr>
                </a:solidFill>
                <a:cs typeface="Calibri"/>
              </a:rPr>
              <a:t>Qty</a:t>
            </a:r>
            <a:r>
              <a:rPr lang="en-IN" spc="-5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 of M/c</a:t>
            </a:r>
            <a:r>
              <a:rPr lang="en-IN" spc="-5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: </a:t>
            </a:r>
            <a:r>
              <a:rPr lang="en-IN" b="1" spc="-5" dirty="0" smtClean="0">
                <a:solidFill>
                  <a:schemeClr val="accent1">
                    <a:lumMod val="50000"/>
                  </a:schemeClr>
                </a:solidFill>
                <a:cs typeface="Calibri"/>
              </a:rPr>
              <a:t>1 </a:t>
            </a:r>
            <a:r>
              <a:rPr lang="en-IN" b="1" spc="-5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No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5166606" y="2438400"/>
            <a:ext cx="0" cy="3138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0476" y="2442463"/>
            <a:ext cx="164606" cy="457240"/>
          </a:xfrm>
          <a:prstGeom prst="rect">
            <a:avLst/>
          </a:prstGeom>
        </p:spPr>
      </p:pic>
      <p:cxnSp>
        <p:nvCxnSpPr>
          <p:cNvPr id="58" name="Straight Arrow Connector 57"/>
          <p:cNvCxnSpPr/>
          <p:nvPr/>
        </p:nvCxnSpPr>
        <p:spPr>
          <a:xfrm>
            <a:off x="10989958" y="2440663"/>
            <a:ext cx="0" cy="342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3124200" y="2462061"/>
            <a:ext cx="0" cy="290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015010" y="2439424"/>
            <a:ext cx="0" cy="3773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19800" y="1841583"/>
            <a:ext cx="0" cy="596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178657" y="2914211"/>
            <a:ext cx="3159471" cy="1951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0000"/>
              </a:lnSpc>
              <a:spcBef>
                <a:spcPts val="100"/>
              </a:spcBef>
              <a:buChar char="•"/>
              <a:tabLst>
                <a:tab pos="160655" algn="l"/>
              </a:tabLst>
            </a:pPr>
            <a:r>
              <a:rPr sz="1400" spc="-10" dirty="0">
                <a:latin typeface="Calibri"/>
                <a:cs typeface="Calibri"/>
              </a:rPr>
              <a:t>Having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total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experience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lang="en-US" sz="1400" spc="-5" dirty="0" smtClean="0">
                <a:latin typeface="Calibri"/>
                <a:cs typeface="Calibri"/>
              </a:rPr>
              <a:t>20 </a:t>
            </a:r>
            <a:r>
              <a:rPr sz="1400" spc="-30" dirty="0">
                <a:latin typeface="Calibri"/>
                <a:cs typeface="Calibri"/>
              </a:rPr>
              <a:t>Years</a:t>
            </a:r>
            <a:r>
              <a:rPr sz="1400" spc="-5" dirty="0">
                <a:latin typeface="Calibri"/>
                <a:cs typeface="Calibri"/>
              </a:rPr>
              <a:t> in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the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lang="en-IN" sz="1400" spc="10" dirty="0" smtClean="0">
                <a:latin typeface="Calibri"/>
                <a:cs typeface="Calibri"/>
              </a:rPr>
              <a:t>     	</a:t>
            </a:r>
            <a:r>
              <a:rPr sz="1400" spc="-5" dirty="0" smtClean="0">
                <a:latin typeface="Calibri"/>
                <a:cs typeface="Calibri"/>
              </a:rPr>
              <a:t>field</a:t>
            </a:r>
            <a:r>
              <a:rPr sz="1400" spc="-10" dirty="0" smtClean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 </a:t>
            </a:r>
            <a:r>
              <a:rPr sz="1400" spc="-5" dirty="0" smtClean="0">
                <a:latin typeface="Calibri"/>
                <a:cs typeface="Calibri"/>
              </a:rPr>
              <a:t>Mo</a:t>
            </a:r>
            <a:r>
              <a:rPr lang="en-IN" sz="1400" spc="-5" dirty="0" smtClean="0">
                <a:latin typeface="Calibri"/>
                <a:cs typeface="Calibri"/>
              </a:rPr>
              <a:t>u</a:t>
            </a:r>
            <a:r>
              <a:rPr sz="1400" spc="-5" dirty="0" err="1" smtClean="0">
                <a:latin typeface="Calibri"/>
                <a:cs typeface="Calibri"/>
              </a:rPr>
              <a:t>lds</a:t>
            </a:r>
            <a:r>
              <a:rPr lang="en-IN" sz="1400" spc="-5" dirty="0" smtClean="0">
                <a:latin typeface="Calibri"/>
                <a:cs typeface="Calibri"/>
              </a:rPr>
              <a:t>. </a:t>
            </a:r>
            <a:endParaRPr sz="1400" dirty="0">
              <a:latin typeface="Calibri"/>
              <a:cs typeface="Calibri"/>
            </a:endParaRPr>
          </a:p>
          <a:p>
            <a:pPr marL="160655" indent="-148590">
              <a:lnSpc>
                <a:spcPct val="150000"/>
              </a:lnSpc>
              <a:buFontTx/>
              <a:buChar char="•"/>
              <a:tabLst>
                <a:tab pos="161290" algn="l"/>
              </a:tabLst>
            </a:pPr>
            <a:r>
              <a:rPr lang="en-US" sz="1400" spc="-10" dirty="0">
                <a:cs typeface="Calibri"/>
              </a:rPr>
              <a:t>Specialist</a:t>
            </a:r>
            <a:r>
              <a:rPr lang="en-US" sz="1400" spc="-20" dirty="0">
                <a:cs typeface="Calibri"/>
              </a:rPr>
              <a:t> </a:t>
            </a:r>
            <a:r>
              <a:rPr lang="en-US" sz="1400" spc="-5" dirty="0">
                <a:cs typeface="Calibri"/>
              </a:rPr>
              <a:t>in MOULDING,</a:t>
            </a:r>
            <a:r>
              <a:rPr lang="en-US" sz="1400" spc="-20" dirty="0">
                <a:cs typeface="Calibri"/>
              </a:rPr>
              <a:t> </a:t>
            </a:r>
            <a:r>
              <a:rPr lang="en-US" sz="1400" spc="-5" dirty="0">
                <a:cs typeface="Calibri"/>
              </a:rPr>
              <a:t>EDM /CNC</a:t>
            </a:r>
            <a:r>
              <a:rPr lang="en-US" sz="1400" spc="-10" dirty="0">
                <a:cs typeface="Calibri"/>
              </a:rPr>
              <a:t> </a:t>
            </a:r>
            <a:r>
              <a:rPr lang="en-US" sz="1400" spc="-5" dirty="0" smtClean="0">
                <a:cs typeface="Calibri"/>
              </a:rPr>
              <a:t>Milling.</a:t>
            </a:r>
            <a:endParaRPr lang="en-US" sz="1400" dirty="0">
              <a:cs typeface="Calibri"/>
            </a:endParaRPr>
          </a:p>
          <a:p>
            <a:pPr marL="160655" indent="-148590">
              <a:lnSpc>
                <a:spcPct val="150000"/>
              </a:lnSpc>
              <a:buChar char="•"/>
              <a:tabLst>
                <a:tab pos="161290" algn="l"/>
              </a:tabLst>
            </a:pPr>
            <a:r>
              <a:rPr sz="1400" spc="-10" dirty="0" smtClean="0">
                <a:latin typeface="Calibri"/>
                <a:cs typeface="Calibri"/>
              </a:rPr>
              <a:t>Having</a:t>
            </a:r>
            <a:r>
              <a:rPr sz="1400" spc="-25" dirty="0" smtClean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sound knowledge in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Quality</a:t>
            </a:r>
            <a:r>
              <a:rPr sz="1400" spc="-15" dirty="0">
                <a:latin typeface="Calibri"/>
                <a:cs typeface="Calibri"/>
              </a:rPr>
              <a:t> Systems</a:t>
            </a:r>
            <a:r>
              <a:rPr sz="1400" dirty="0">
                <a:latin typeface="Calibri"/>
                <a:cs typeface="Calibri"/>
              </a:rPr>
              <a:t> 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392805" y="2881179"/>
            <a:ext cx="3043267" cy="12618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" marR="518159" indent="-92710">
              <a:lnSpc>
                <a:spcPct val="150000"/>
              </a:lnSpc>
              <a:spcBef>
                <a:spcPts val="100"/>
              </a:spcBef>
              <a:buChar char="•"/>
              <a:tabLst>
                <a:tab pos="160655" algn="l"/>
              </a:tabLst>
            </a:pPr>
            <a:r>
              <a:rPr sz="1400" spc="-10" dirty="0">
                <a:latin typeface="Calibri"/>
                <a:cs typeface="Calibri"/>
              </a:rPr>
              <a:t>Having total </a:t>
            </a:r>
            <a:r>
              <a:rPr sz="1400" spc="-5" dirty="0">
                <a:latin typeface="Calibri"/>
                <a:cs typeface="Calibri"/>
              </a:rPr>
              <a:t>experience </a:t>
            </a:r>
            <a:r>
              <a:rPr sz="1400" dirty="0">
                <a:latin typeface="Calibri"/>
                <a:cs typeface="Calibri"/>
              </a:rPr>
              <a:t>of </a:t>
            </a:r>
            <a:r>
              <a:rPr lang="en-US" sz="1400" spc="-5" dirty="0" smtClean="0">
                <a:latin typeface="Calibri"/>
                <a:cs typeface="Calibri"/>
              </a:rPr>
              <a:t>23</a:t>
            </a:r>
            <a:endParaRPr lang="en-US" sz="1400" spc="-5" dirty="0">
              <a:latin typeface="Calibri"/>
              <a:cs typeface="Calibri"/>
            </a:endParaRPr>
          </a:p>
          <a:p>
            <a:pPr marL="104775" marR="518159" indent="-92710">
              <a:lnSpc>
                <a:spcPct val="150000"/>
              </a:lnSpc>
              <a:spcBef>
                <a:spcPts val="100"/>
              </a:spcBef>
              <a:buChar char="•"/>
              <a:tabLst>
                <a:tab pos="160655" algn="l"/>
              </a:tabLst>
            </a:pP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Years </a:t>
            </a:r>
            <a:r>
              <a:rPr sz="1400" spc="-5" dirty="0">
                <a:latin typeface="Calibri"/>
                <a:cs typeface="Calibri"/>
              </a:rPr>
              <a:t>in the </a:t>
            </a:r>
            <a:r>
              <a:rPr sz="1400" spc="-3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field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lang="en-US" sz="1400" spc="-5" dirty="0">
                <a:latin typeface="Calibri"/>
                <a:cs typeface="Calibri"/>
              </a:rPr>
              <a:t>VMC Machining and Manufacturing</a:t>
            </a:r>
            <a:endParaRPr sz="1400" dirty="0">
              <a:latin typeface="Calibri"/>
              <a:cs typeface="Calibri"/>
            </a:endParaRPr>
          </a:p>
          <a:p>
            <a:pPr marL="160655" indent="-148590">
              <a:lnSpc>
                <a:spcPct val="100000"/>
              </a:lnSpc>
              <a:spcBef>
                <a:spcPts val="375"/>
              </a:spcBef>
              <a:buChar char="•"/>
              <a:tabLst>
                <a:tab pos="161290" algn="l"/>
              </a:tabLst>
            </a:pPr>
            <a:r>
              <a:rPr sz="1400" spc="-10" dirty="0">
                <a:latin typeface="Calibri"/>
                <a:cs typeface="Calibri"/>
              </a:rPr>
              <a:t>Specialist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EDM /CNC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 smtClean="0">
                <a:latin typeface="Calibri"/>
                <a:cs typeface="Calibri"/>
              </a:rPr>
              <a:t>Milling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>
            <a:spLocks noGrp="1" noEditPoints="1"/>
          </p:cNvSpPr>
          <p:nvPr>
            <p:ph type="title"/>
          </p:nvPr>
        </p:nvSpPr>
        <p:spPr>
          <a:xfrm>
            <a:off x="4217251" y="312458"/>
            <a:ext cx="355514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Profile</a:t>
            </a:r>
            <a:r>
              <a:rPr spc="-5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Details</a:t>
            </a:r>
          </a:p>
        </p:txBody>
      </p:sp>
      <p:grpSp>
        <p:nvGrpSpPr>
          <p:cNvPr id="20" name="object 3"/>
          <p:cNvGrpSpPr/>
          <p:nvPr/>
        </p:nvGrpSpPr>
        <p:grpSpPr>
          <a:xfrm>
            <a:off x="0" y="5870803"/>
            <a:ext cx="12192631" cy="987324"/>
            <a:chOff x="0" y="5870803"/>
            <a:chExt cx="12192630" cy="987324"/>
          </a:xfrm>
        </p:grpSpPr>
        <p:sp>
          <p:nvSpPr>
            <p:cNvPr id="21" name="object 4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8"/>
            <p:cNvSpPr/>
            <p:nvPr/>
          </p:nvSpPr>
          <p:spPr>
            <a:xfrm>
              <a:off x="11546835" y="5870803"/>
              <a:ext cx="645795" cy="503555"/>
            </a:xfrm>
            <a:custGeom>
              <a:avLst/>
              <a:gdLst/>
              <a:ahLst/>
              <a:cxnLst/>
              <a:rect l="l" t="t" r="r" b="b"/>
              <a:pathLst>
                <a:path w="645795" h="503554">
                  <a:moveTo>
                    <a:pt x="334944" y="503349"/>
                  </a:moveTo>
                  <a:lnTo>
                    <a:pt x="0" y="503349"/>
                  </a:lnTo>
                  <a:lnTo>
                    <a:pt x="494612" y="0"/>
                  </a:lnTo>
                  <a:lnTo>
                    <a:pt x="645174" y="0"/>
                  </a:lnTo>
                  <a:lnTo>
                    <a:pt x="645174" y="185322"/>
                  </a:lnTo>
                  <a:lnTo>
                    <a:pt x="334944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3368" y="909400"/>
            <a:ext cx="1546832" cy="1587779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26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27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194" name="Picture 2" descr="C:\Users\user\Desktop\VENKA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979996"/>
            <a:ext cx="1219200" cy="1382204"/>
          </a:xfrm>
          <a:prstGeom prst="rect">
            <a:avLst/>
          </a:prstGeom>
          <a:noFill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7EC5CD-A9D5-4B31-A53D-2A0EEF5663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836" y="267930"/>
            <a:ext cx="2667000" cy="1651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4526" y="2288864"/>
            <a:ext cx="2743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M.Venkatesan(Partner)  </a:t>
            </a:r>
            <a:endParaRPr lang="en-IN" sz="16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en-IN" sz="1600" dirty="0" smtClean="0">
                <a:solidFill>
                  <a:schemeClr val="accent2">
                    <a:lumMod val="75000"/>
                  </a:schemeClr>
                </a:solidFill>
              </a:rPr>
              <a:t>Mould Manufacturing</a:t>
            </a:r>
            <a:endParaRPr lang="en-IN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920" y="981756"/>
            <a:ext cx="1554480" cy="1539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4688" y="2390855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err="1" smtClean="0">
                <a:solidFill>
                  <a:schemeClr val="accent2">
                    <a:lumMod val="75000"/>
                  </a:schemeClr>
                </a:solidFill>
              </a:rPr>
              <a:t>G.Jayaprakash</a:t>
            </a:r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(Partner)  Sales/Admin/Accounts</a:t>
            </a:r>
            <a:endParaRPr lang="en-IN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2276" y="3111193"/>
            <a:ext cx="41900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 smtClean="0"/>
              <a:t>Having total experience of 23 years.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 smtClean="0"/>
              <a:t>Having 12 Years experience in Upgradation and Execution.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 smtClean="0"/>
              <a:t>Having 11 Years experience in Business.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3276601" y="2348428"/>
            <a:ext cx="274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 err="1" smtClean="0">
                <a:solidFill>
                  <a:schemeClr val="accent2">
                    <a:lumMod val="75000"/>
                  </a:schemeClr>
                </a:solidFill>
              </a:rPr>
              <a:t>M.Jaiprakash</a:t>
            </a:r>
            <a:r>
              <a:rPr lang="en-IN" dirty="0" smtClean="0">
                <a:solidFill>
                  <a:schemeClr val="accent2">
                    <a:lumMod val="75000"/>
                  </a:schemeClr>
                </a:solidFill>
              </a:rPr>
              <a:t> (Partner)  </a:t>
            </a:r>
            <a:r>
              <a:rPr lang="en-IN" sz="1600" dirty="0" smtClean="0">
                <a:solidFill>
                  <a:schemeClr val="accent2">
                    <a:lumMod val="75000"/>
                  </a:schemeClr>
                </a:solidFill>
              </a:rPr>
              <a:t>Purchase/Quality</a:t>
            </a:r>
          </a:p>
          <a:p>
            <a:pPr algn="ctr"/>
            <a:endParaRPr lang="en-IN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6141853" y="2743200"/>
            <a:ext cx="3067051" cy="2046072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126364" rIns="0" bIns="0" rtlCol="0">
            <a:spAutoFit/>
          </a:bodyPr>
          <a:lstStyle/>
          <a:p>
            <a:pPr marL="299720" indent="-167640">
              <a:lnSpc>
                <a:spcPct val="100000"/>
              </a:lnSpc>
              <a:spcBef>
                <a:spcPts val="994"/>
              </a:spcBef>
              <a:buChar char="•"/>
              <a:tabLst>
                <a:tab pos="300355" algn="l"/>
              </a:tabLst>
            </a:pPr>
            <a:r>
              <a:rPr sz="1800" spc="-20" dirty="0">
                <a:latin typeface="Calibri"/>
                <a:cs typeface="Calibri"/>
              </a:rPr>
              <a:t>Make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lang="en-US" spc="-5" dirty="0">
                <a:latin typeface="Calibri"/>
                <a:cs typeface="Calibri"/>
              </a:rPr>
              <a:t>MITSUBISHI WIRECUT</a:t>
            </a:r>
            <a:endParaRPr sz="1800" dirty="0">
              <a:latin typeface="Calibri"/>
              <a:cs typeface="Calibri"/>
            </a:endParaRPr>
          </a:p>
          <a:p>
            <a:pPr marL="299720" indent="-167640">
              <a:lnSpc>
                <a:spcPct val="100000"/>
              </a:lnSpc>
              <a:spcBef>
                <a:spcPts val="430"/>
              </a:spcBef>
              <a:buChar char="•"/>
              <a:tabLst>
                <a:tab pos="300355" algn="l"/>
              </a:tabLst>
            </a:pPr>
            <a:r>
              <a:rPr sz="1800" spc="-5" dirty="0">
                <a:latin typeface="Calibri"/>
                <a:cs typeface="Calibri"/>
              </a:rPr>
              <a:t>Mod</a:t>
            </a:r>
            <a:r>
              <a:rPr lang="en-US" sz="1800" spc="-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lang="en-US" spc="-10" dirty="0">
                <a:latin typeface="Calibri"/>
                <a:cs typeface="Calibri"/>
              </a:rPr>
              <a:t>MV1200S</a:t>
            </a:r>
            <a:endParaRPr sz="1800" dirty="0">
              <a:latin typeface="Calibri"/>
              <a:cs typeface="Calibri"/>
            </a:endParaRPr>
          </a:p>
          <a:p>
            <a:pPr marL="299720" indent="-167640">
              <a:lnSpc>
                <a:spcPct val="100000"/>
              </a:lnSpc>
              <a:spcBef>
                <a:spcPts val="434"/>
              </a:spcBef>
              <a:buChar char="•"/>
              <a:tabLst>
                <a:tab pos="300355" algn="l"/>
              </a:tabLst>
            </a:pPr>
            <a:r>
              <a:rPr sz="1800" spc="-30" dirty="0">
                <a:latin typeface="Calibri"/>
                <a:cs typeface="Calibri"/>
              </a:rPr>
              <a:t>Table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Size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lang="en-US" spc="-5" dirty="0">
                <a:latin typeface="Calibri"/>
                <a:cs typeface="Calibri"/>
              </a:rPr>
              <a:t>600</a:t>
            </a:r>
            <a:r>
              <a:rPr sz="1800" spc="-5" dirty="0">
                <a:latin typeface="Calibri"/>
                <a:cs typeface="Calibri"/>
              </a:rPr>
              <a:t>*</a:t>
            </a:r>
            <a:r>
              <a:rPr lang="en-US" sz="1800" spc="-5" dirty="0">
                <a:latin typeface="Calibri"/>
                <a:cs typeface="Calibri"/>
              </a:rPr>
              <a:t>500</a:t>
            </a:r>
            <a:endParaRPr sz="1800" dirty="0">
              <a:latin typeface="Calibri"/>
              <a:cs typeface="Calibri"/>
            </a:endParaRPr>
          </a:p>
          <a:p>
            <a:pPr marL="299720" indent="-167640">
              <a:lnSpc>
                <a:spcPct val="100000"/>
              </a:lnSpc>
              <a:spcBef>
                <a:spcPts val="430"/>
              </a:spcBef>
              <a:buChar char="•"/>
              <a:tabLst>
                <a:tab pos="300355" algn="l"/>
              </a:tabLst>
            </a:pPr>
            <a:r>
              <a:rPr sz="1800" spc="-5" dirty="0">
                <a:latin typeface="Calibri"/>
                <a:cs typeface="Calibri"/>
              </a:rPr>
              <a:t>XYZ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Travel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 </a:t>
            </a:r>
            <a:r>
              <a:rPr lang="en-US" spc="-5" dirty="0">
                <a:latin typeface="Calibri"/>
                <a:cs typeface="Calibri"/>
              </a:rPr>
              <a:t>400</a:t>
            </a:r>
            <a:r>
              <a:rPr sz="1800" spc="-5" dirty="0">
                <a:latin typeface="Calibri"/>
                <a:cs typeface="Calibri"/>
              </a:rPr>
              <a:t>*3</a:t>
            </a:r>
            <a:r>
              <a:rPr lang="en-US" sz="1800" spc="-5" dirty="0">
                <a:latin typeface="Calibri"/>
                <a:cs typeface="Calibri"/>
              </a:rPr>
              <a:t>00</a:t>
            </a:r>
            <a:r>
              <a:rPr sz="1800" spc="-5" dirty="0">
                <a:latin typeface="Calibri"/>
                <a:cs typeface="Calibri"/>
              </a:rPr>
              <a:t>*</a:t>
            </a:r>
            <a:r>
              <a:rPr lang="en-US" sz="1800" spc="-5" dirty="0">
                <a:latin typeface="Calibri"/>
                <a:cs typeface="Calibri"/>
              </a:rPr>
              <a:t>220</a:t>
            </a:r>
            <a:endParaRPr sz="1800" dirty="0">
              <a:latin typeface="Calibri"/>
              <a:cs typeface="Calibri"/>
            </a:endParaRPr>
          </a:p>
          <a:p>
            <a:pPr marL="299720" indent="-167640">
              <a:lnSpc>
                <a:spcPct val="100000"/>
              </a:lnSpc>
              <a:spcBef>
                <a:spcPts val="430"/>
              </a:spcBef>
              <a:buChar char="•"/>
              <a:tabLst>
                <a:tab pos="300355" algn="l"/>
              </a:tabLst>
            </a:pPr>
            <a:r>
              <a:rPr lang="en-US" spc="-5" dirty="0">
                <a:latin typeface="Calibri"/>
                <a:cs typeface="Calibri"/>
              </a:rPr>
              <a:t>Accuracy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lang="en-US" sz="1800" spc="-5" dirty="0">
                <a:latin typeface="Calibri"/>
                <a:cs typeface="Calibri"/>
              </a:rPr>
              <a:t> </a:t>
            </a:r>
            <a:r>
              <a:rPr lang="en-US" spc="-5" dirty="0">
                <a:latin typeface="Calibri"/>
                <a:cs typeface="Calibri"/>
              </a:rPr>
              <a:t>0.002</a:t>
            </a:r>
            <a:endParaRPr sz="1800" dirty="0">
              <a:latin typeface="Calibri"/>
              <a:cs typeface="Calibri"/>
            </a:endParaRPr>
          </a:p>
          <a:p>
            <a:pPr marL="299720" indent="-167640">
              <a:lnSpc>
                <a:spcPct val="100000"/>
              </a:lnSpc>
              <a:spcBef>
                <a:spcPts val="434"/>
              </a:spcBef>
              <a:buChar char="•"/>
              <a:tabLst>
                <a:tab pos="300355" algn="l"/>
              </a:tabLst>
            </a:pPr>
            <a:r>
              <a:rPr sz="1800" spc="-35" dirty="0">
                <a:latin typeface="Calibri"/>
                <a:cs typeface="Calibri"/>
              </a:rPr>
              <a:t>Year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Mfg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</a:t>
            </a:r>
            <a:r>
              <a:rPr lang="en-US" sz="1800" dirty="0">
                <a:latin typeface="Calibri"/>
                <a:cs typeface="Calibri"/>
              </a:rPr>
              <a:t>019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8" name="object 18"/>
          <p:cNvSpPr>
            <a:spLocks noGrp="1" noEditPoints="1"/>
          </p:cNvSpPr>
          <p:nvPr>
            <p:ph type="title"/>
          </p:nvPr>
        </p:nvSpPr>
        <p:spPr>
          <a:xfrm>
            <a:off x="2552698" y="402398"/>
            <a:ext cx="6286501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M/C</a:t>
            </a:r>
            <a:r>
              <a:rPr spc="-3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Details-</a:t>
            </a:r>
            <a:r>
              <a:rPr spc="-2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EDM</a:t>
            </a:r>
            <a:r>
              <a:rPr lang="en-US" spc="-5" dirty="0">
                <a:solidFill>
                  <a:schemeClr val="tx2">
                    <a:lumMod val="75000"/>
                  </a:schemeClr>
                </a:solidFill>
              </a:rPr>
              <a:t> Wire cut</a:t>
            </a:r>
            <a:endParaRPr spc="-5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4" name="object 3"/>
          <p:cNvGrpSpPr/>
          <p:nvPr/>
        </p:nvGrpSpPr>
        <p:grpSpPr>
          <a:xfrm>
            <a:off x="0" y="5870803"/>
            <a:ext cx="12192631" cy="987324"/>
            <a:chOff x="0" y="5870803"/>
            <a:chExt cx="12192630" cy="987324"/>
          </a:xfrm>
        </p:grpSpPr>
        <p:sp>
          <p:nvSpPr>
            <p:cNvPr id="16" name="object 4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8"/>
            <p:cNvSpPr/>
            <p:nvPr/>
          </p:nvSpPr>
          <p:spPr>
            <a:xfrm>
              <a:off x="11546835" y="5870803"/>
              <a:ext cx="645795" cy="503555"/>
            </a:xfrm>
            <a:custGeom>
              <a:avLst/>
              <a:gdLst/>
              <a:ahLst/>
              <a:cxnLst/>
              <a:rect l="l" t="t" r="r" b="b"/>
              <a:pathLst>
                <a:path w="645795" h="503554">
                  <a:moveTo>
                    <a:pt x="334944" y="503349"/>
                  </a:moveTo>
                  <a:lnTo>
                    <a:pt x="0" y="503349"/>
                  </a:lnTo>
                  <a:lnTo>
                    <a:pt x="494612" y="0"/>
                  </a:lnTo>
                  <a:lnTo>
                    <a:pt x="645174" y="0"/>
                  </a:lnTo>
                  <a:lnTo>
                    <a:pt x="645174" y="185322"/>
                  </a:lnTo>
                  <a:lnTo>
                    <a:pt x="334944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21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050" name="Picture 2" descr="C:\Users\user\Desktop\WIRE CU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058" y="1226757"/>
            <a:ext cx="5218541" cy="5078958"/>
          </a:xfrm>
          <a:prstGeom prst="rect">
            <a:avLst/>
          </a:prstGeom>
          <a:noFill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591F4E-52CC-4F44-9574-DCE2A129F2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0" y="436626"/>
            <a:ext cx="3234067" cy="1992126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6857999" y="2667822"/>
            <a:ext cx="3545204" cy="2170466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84455" rIns="0" bIns="0" rtlCol="0">
            <a:spAutoFit/>
          </a:bodyPr>
          <a:lstStyle/>
          <a:p>
            <a:pPr marL="257810" indent="-167640">
              <a:lnSpc>
                <a:spcPct val="100000"/>
              </a:lnSpc>
              <a:spcBef>
                <a:spcPts val="665"/>
              </a:spcBef>
              <a:buChar char="•"/>
              <a:tabLst>
                <a:tab pos="258445" algn="l"/>
              </a:tabLst>
            </a:pPr>
            <a:r>
              <a:rPr sz="1800" spc="-20" dirty="0">
                <a:latin typeface="Calibri"/>
                <a:cs typeface="Calibri"/>
              </a:rPr>
              <a:t>Make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lang="en-US" spc="-5" dirty="0">
                <a:latin typeface="Calibri"/>
                <a:cs typeface="Calibri"/>
              </a:rPr>
              <a:t>POWER DRIVE EDM DRILL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650"/>
              </a:spcBef>
              <a:buChar char="•"/>
              <a:tabLst>
                <a:tab pos="258445" algn="l"/>
              </a:tabLst>
            </a:pPr>
            <a:r>
              <a:rPr sz="1800" spc="-5" dirty="0">
                <a:latin typeface="Calibri"/>
                <a:cs typeface="Calibri"/>
              </a:rPr>
              <a:t>Mod</a:t>
            </a:r>
            <a:r>
              <a:rPr lang="en-US" spc="-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 </a:t>
            </a:r>
            <a:r>
              <a:rPr lang="en-US" sz="1800" spc="-5" dirty="0">
                <a:latin typeface="Calibri"/>
                <a:cs typeface="Calibri"/>
              </a:rPr>
              <a:t>S3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645"/>
              </a:spcBef>
              <a:buChar char="•"/>
              <a:tabLst>
                <a:tab pos="258445" algn="l"/>
              </a:tabLst>
            </a:pPr>
            <a:r>
              <a:rPr sz="1800" spc="-30" dirty="0">
                <a:latin typeface="Calibri"/>
                <a:cs typeface="Calibri"/>
              </a:rPr>
              <a:t>Table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Size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lang="en-US" sz="1800" spc="-5" dirty="0">
                <a:latin typeface="Calibri"/>
                <a:cs typeface="Calibri"/>
              </a:rPr>
              <a:t>500</a:t>
            </a:r>
            <a:r>
              <a:rPr sz="1800" spc="-5" dirty="0">
                <a:latin typeface="Calibri"/>
                <a:cs typeface="Calibri"/>
              </a:rPr>
              <a:t>*4</a:t>
            </a:r>
            <a:r>
              <a:rPr lang="en-US" sz="1800" spc="-5" dirty="0">
                <a:latin typeface="Calibri"/>
                <a:cs typeface="Calibri"/>
              </a:rPr>
              <a:t>00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650"/>
              </a:spcBef>
              <a:buChar char="•"/>
              <a:tabLst>
                <a:tab pos="258445" algn="l"/>
              </a:tabLst>
            </a:pPr>
            <a:r>
              <a:rPr sz="1800" spc="-5" dirty="0">
                <a:latin typeface="Calibri"/>
                <a:cs typeface="Calibri"/>
              </a:rPr>
              <a:t>XYZ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Travel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 </a:t>
            </a:r>
            <a:r>
              <a:rPr lang="en-US" spc="-5" dirty="0">
                <a:latin typeface="Calibri"/>
                <a:cs typeface="Calibri"/>
              </a:rPr>
              <a:t>400</a:t>
            </a:r>
            <a:r>
              <a:rPr sz="1800" spc="-5" dirty="0">
                <a:latin typeface="Calibri"/>
                <a:cs typeface="Calibri"/>
              </a:rPr>
              <a:t>*</a:t>
            </a:r>
            <a:r>
              <a:rPr lang="en-US" sz="1800" spc="-5" dirty="0">
                <a:latin typeface="Calibri"/>
                <a:cs typeface="Calibri"/>
              </a:rPr>
              <a:t>300</a:t>
            </a:r>
            <a:r>
              <a:rPr sz="1800" spc="-5" dirty="0">
                <a:latin typeface="Calibri"/>
                <a:cs typeface="Calibri"/>
              </a:rPr>
              <a:t>*</a:t>
            </a:r>
            <a:r>
              <a:rPr lang="en-US" sz="1800" spc="-5" dirty="0">
                <a:latin typeface="Calibri"/>
                <a:cs typeface="Calibri"/>
              </a:rPr>
              <a:t>300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650"/>
              </a:spcBef>
              <a:buChar char="•"/>
              <a:tabLst>
                <a:tab pos="258445" algn="l"/>
              </a:tabLst>
            </a:pPr>
            <a:r>
              <a:rPr lang="en-US" spc="-5" dirty="0">
                <a:latin typeface="Calibri"/>
                <a:cs typeface="Calibri"/>
              </a:rPr>
              <a:t> Accuracy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lang="en-US" spc="-5" dirty="0">
                <a:latin typeface="Calibri"/>
                <a:cs typeface="Calibri"/>
              </a:rPr>
              <a:t>0.05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645"/>
              </a:spcBef>
              <a:buChar char="•"/>
              <a:tabLst>
                <a:tab pos="258445" algn="l"/>
              </a:tabLst>
            </a:pPr>
            <a:r>
              <a:rPr sz="1800" spc="-35" dirty="0">
                <a:latin typeface="Calibri"/>
                <a:cs typeface="Calibri"/>
              </a:rPr>
              <a:t>Year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-20" dirty="0">
                <a:latin typeface="Calibri"/>
                <a:cs typeface="Calibri"/>
              </a:rPr>
              <a:t> Mfg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:2</a:t>
            </a:r>
            <a:r>
              <a:rPr lang="en-US" sz="1800" spc="-5" dirty="0">
                <a:latin typeface="Calibri"/>
                <a:cs typeface="Calibri"/>
              </a:rPr>
              <a:t>020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4" name="object 14"/>
          <p:cNvSpPr>
            <a:spLocks noGrp="1" noEditPoints="1"/>
          </p:cNvSpPr>
          <p:nvPr>
            <p:ph type="title"/>
          </p:nvPr>
        </p:nvSpPr>
        <p:spPr>
          <a:xfrm>
            <a:off x="3252476" y="458492"/>
            <a:ext cx="510539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M/C</a:t>
            </a:r>
            <a:r>
              <a:rPr spc="-3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Details-</a:t>
            </a:r>
            <a:r>
              <a:rPr spc="-2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EDM</a:t>
            </a:r>
            <a:r>
              <a:rPr lang="en-US" spc="-5" dirty="0">
                <a:solidFill>
                  <a:schemeClr val="tx2">
                    <a:lumMod val="75000"/>
                  </a:schemeClr>
                </a:solidFill>
              </a:rPr>
              <a:t> Drill</a:t>
            </a:r>
            <a:endParaRPr spc="-5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3" name="object 3"/>
          <p:cNvGrpSpPr/>
          <p:nvPr/>
        </p:nvGrpSpPr>
        <p:grpSpPr>
          <a:xfrm>
            <a:off x="0" y="5870803"/>
            <a:ext cx="12192631" cy="987324"/>
            <a:chOff x="0" y="5870803"/>
            <a:chExt cx="12192630" cy="987324"/>
          </a:xfrm>
        </p:grpSpPr>
        <p:sp>
          <p:nvSpPr>
            <p:cNvPr id="15" name="object 4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/>
            <p:cNvSpPr/>
            <p:nvPr/>
          </p:nvSpPr>
          <p:spPr>
            <a:xfrm>
              <a:off x="11546835" y="5870803"/>
              <a:ext cx="645795" cy="503555"/>
            </a:xfrm>
            <a:custGeom>
              <a:avLst/>
              <a:gdLst/>
              <a:ahLst/>
              <a:cxnLst/>
              <a:rect l="l" t="t" r="r" b="b"/>
              <a:pathLst>
                <a:path w="645795" h="503554">
                  <a:moveTo>
                    <a:pt x="334944" y="503349"/>
                  </a:moveTo>
                  <a:lnTo>
                    <a:pt x="0" y="503349"/>
                  </a:lnTo>
                  <a:lnTo>
                    <a:pt x="494612" y="0"/>
                  </a:lnTo>
                  <a:lnTo>
                    <a:pt x="645174" y="0"/>
                  </a:lnTo>
                  <a:lnTo>
                    <a:pt x="645174" y="185322"/>
                  </a:lnTo>
                  <a:lnTo>
                    <a:pt x="334944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19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074" name="Picture 2" descr="C:\Users\user\Desktop\SUPER DRI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90855"/>
            <a:ext cx="5662115" cy="4724400"/>
          </a:xfrm>
          <a:prstGeom prst="rect">
            <a:avLst/>
          </a:prstGeom>
          <a:noFill/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2530E37-900A-4799-B4DE-E3415A2DB6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0" y="436626"/>
            <a:ext cx="3234067" cy="19921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6781800" y="3064776"/>
            <a:ext cx="3886200" cy="2332049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104775" rIns="0" bIns="0" rtlCol="0">
            <a:spAutoFit/>
          </a:bodyPr>
          <a:lstStyle/>
          <a:p>
            <a:pPr marL="257810" indent="-167640">
              <a:lnSpc>
                <a:spcPct val="100000"/>
              </a:lnSpc>
              <a:spcBef>
                <a:spcPts val="825"/>
              </a:spcBef>
              <a:buChar char="•"/>
              <a:tabLst>
                <a:tab pos="258445" algn="l"/>
              </a:tabLst>
            </a:pPr>
            <a:r>
              <a:rPr sz="1800" spc="-20" dirty="0">
                <a:latin typeface="Calibri"/>
                <a:cs typeface="Calibri"/>
              </a:rPr>
              <a:t>Make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lang="en-US" spc="-5" dirty="0">
                <a:latin typeface="Calibri"/>
                <a:cs typeface="Calibri"/>
              </a:rPr>
              <a:t>POWER DRIVE EDM SPARKING</a:t>
            </a:r>
          </a:p>
          <a:p>
            <a:pPr marL="257810" indent="-167640">
              <a:lnSpc>
                <a:spcPct val="100000"/>
              </a:lnSpc>
              <a:spcBef>
                <a:spcPts val="825"/>
              </a:spcBef>
              <a:buChar char="•"/>
              <a:tabLst>
                <a:tab pos="258445" algn="l"/>
              </a:tabLst>
            </a:pPr>
            <a:r>
              <a:rPr sz="1800" spc="-5" dirty="0">
                <a:latin typeface="Calibri"/>
                <a:cs typeface="Calibri"/>
              </a:rPr>
              <a:t>Mod</a:t>
            </a:r>
            <a:r>
              <a:rPr lang="en-US" spc="-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 </a:t>
            </a:r>
            <a:r>
              <a:rPr lang="en-US" sz="1800" spc="-10" dirty="0">
                <a:latin typeface="Calibri"/>
                <a:cs typeface="Calibri"/>
              </a:rPr>
              <a:t>ZNC-450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sz="1800" spc="-30" dirty="0">
                <a:latin typeface="Calibri"/>
                <a:cs typeface="Calibri"/>
              </a:rPr>
              <a:t>Table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Size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lang="en-US" spc="-5" dirty="0">
                <a:latin typeface="Calibri"/>
                <a:cs typeface="Calibri"/>
              </a:rPr>
              <a:t>700</a:t>
            </a:r>
            <a:r>
              <a:rPr sz="1800" spc="-5" dirty="0">
                <a:latin typeface="Calibri"/>
                <a:cs typeface="Calibri"/>
              </a:rPr>
              <a:t>*4</a:t>
            </a:r>
            <a:r>
              <a:rPr lang="en-US" sz="1800" spc="-5" dirty="0">
                <a:latin typeface="Calibri"/>
                <a:cs typeface="Calibri"/>
              </a:rPr>
              <a:t>50</a:t>
            </a: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sz="1800" spc="-5" dirty="0">
                <a:latin typeface="Calibri"/>
                <a:cs typeface="Calibri"/>
              </a:rPr>
              <a:t>XYZ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Travel: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lang="en-US" spc="-5" dirty="0">
                <a:latin typeface="Calibri"/>
                <a:cs typeface="Calibri"/>
              </a:rPr>
              <a:t>4</a:t>
            </a:r>
            <a:r>
              <a:rPr sz="1800" spc="-5" dirty="0">
                <a:latin typeface="Calibri"/>
                <a:cs typeface="Calibri"/>
              </a:rPr>
              <a:t>50*</a:t>
            </a:r>
            <a:r>
              <a:rPr lang="en-US" sz="1800" spc="-5" dirty="0">
                <a:latin typeface="Calibri"/>
                <a:cs typeface="Calibri"/>
              </a:rPr>
              <a:t>3</a:t>
            </a:r>
            <a:r>
              <a:rPr sz="1800" spc="-5" dirty="0">
                <a:latin typeface="Calibri"/>
                <a:cs typeface="Calibri"/>
              </a:rPr>
              <a:t>50*</a:t>
            </a:r>
            <a:r>
              <a:rPr lang="en-US" sz="1800" spc="-5" dirty="0">
                <a:latin typeface="Calibri"/>
                <a:cs typeface="Calibri"/>
              </a:rPr>
              <a:t>450</a:t>
            </a: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lang="en-US" spc="-5" dirty="0">
                <a:latin typeface="Calibri"/>
                <a:cs typeface="Calibri"/>
              </a:rPr>
              <a:t>Accuracy : </a:t>
            </a:r>
            <a:r>
              <a:rPr lang="en-US" spc="-5" dirty="0" smtClean="0">
                <a:latin typeface="Calibri"/>
                <a:cs typeface="Calibri"/>
              </a:rPr>
              <a:t>0.005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sz="1800" spc="-35" dirty="0">
                <a:latin typeface="Calibri"/>
                <a:cs typeface="Calibri"/>
              </a:rPr>
              <a:t>Year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Mfg </a:t>
            </a:r>
            <a:r>
              <a:rPr sz="1800" spc="-5" dirty="0">
                <a:latin typeface="Calibri"/>
                <a:cs typeface="Calibri"/>
              </a:rPr>
              <a:t>:2</a:t>
            </a:r>
            <a:r>
              <a:rPr lang="en-US" sz="1800" spc="-5" dirty="0">
                <a:latin typeface="Calibri"/>
                <a:cs typeface="Calibri"/>
              </a:rPr>
              <a:t>021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4" name="object 14"/>
          <p:cNvSpPr>
            <a:spLocks noGrp="1" noEditPoints="1"/>
          </p:cNvSpPr>
          <p:nvPr>
            <p:ph type="title"/>
          </p:nvPr>
        </p:nvSpPr>
        <p:spPr>
          <a:xfrm>
            <a:off x="2362201" y="549834"/>
            <a:ext cx="71628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M/C</a:t>
            </a:r>
            <a:r>
              <a:rPr spc="-30" dirty="0"/>
              <a:t> </a:t>
            </a:r>
            <a:r>
              <a:rPr spc="-5" dirty="0"/>
              <a:t>Details-</a:t>
            </a:r>
            <a:r>
              <a:rPr spc="-15" dirty="0"/>
              <a:t> </a:t>
            </a:r>
            <a:r>
              <a:rPr spc="-5" dirty="0"/>
              <a:t> EDM</a:t>
            </a:r>
            <a:r>
              <a:rPr lang="en-US" spc="-5" dirty="0"/>
              <a:t> Sparking</a:t>
            </a:r>
            <a:endParaRPr spc="-5" dirty="0"/>
          </a:p>
        </p:txBody>
      </p:sp>
      <p:grpSp>
        <p:nvGrpSpPr>
          <p:cNvPr id="15" name="object 3"/>
          <p:cNvGrpSpPr/>
          <p:nvPr/>
        </p:nvGrpSpPr>
        <p:grpSpPr>
          <a:xfrm>
            <a:off x="0" y="5870803"/>
            <a:ext cx="12192631" cy="987324"/>
            <a:chOff x="0" y="5870803"/>
            <a:chExt cx="12192630" cy="987324"/>
          </a:xfrm>
        </p:grpSpPr>
        <p:sp>
          <p:nvSpPr>
            <p:cNvPr id="16" name="object 4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/>
            <p:cNvSpPr/>
            <p:nvPr/>
          </p:nvSpPr>
          <p:spPr>
            <a:xfrm>
              <a:off x="11546835" y="5870803"/>
              <a:ext cx="645795" cy="503555"/>
            </a:xfrm>
            <a:custGeom>
              <a:avLst/>
              <a:gdLst/>
              <a:ahLst/>
              <a:cxnLst/>
              <a:rect l="l" t="t" r="r" b="b"/>
              <a:pathLst>
                <a:path w="645795" h="503554">
                  <a:moveTo>
                    <a:pt x="334944" y="503349"/>
                  </a:moveTo>
                  <a:lnTo>
                    <a:pt x="0" y="503349"/>
                  </a:lnTo>
                  <a:lnTo>
                    <a:pt x="494612" y="0"/>
                  </a:lnTo>
                  <a:lnTo>
                    <a:pt x="645174" y="0"/>
                  </a:lnTo>
                  <a:lnTo>
                    <a:pt x="645174" y="185322"/>
                  </a:lnTo>
                  <a:lnTo>
                    <a:pt x="334944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4"/>
          <p:cNvGrpSpPr/>
          <p:nvPr/>
        </p:nvGrpSpPr>
        <p:grpSpPr>
          <a:xfrm rot="10800000">
            <a:off x="-2153" y="-10471"/>
            <a:ext cx="12192249" cy="988225"/>
            <a:chOff x="0" y="5869902"/>
            <a:chExt cx="12192248" cy="988225"/>
          </a:xfrm>
        </p:grpSpPr>
        <p:sp>
          <p:nvSpPr>
            <p:cNvPr id="20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098" name="Picture 2" descr="C:\Users\user\Desktop\SPARK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02010"/>
            <a:ext cx="5791200" cy="5183004"/>
          </a:xfrm>
          <a:prstGeom prst="rect">
            <a:avLst/>
          </a:prstGeom>
          <a:noFill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41E64D-ABB1-4392-AD47-271DACB5A2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9380" y="464130"/>
            <a:ext cx="3452487" cy="21266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M/C Details – EDM Sparking </a:t>
            </a:r>
            <a:endParaRPr lang="en-IN" dirty="0"/>
          </a:p>
        </p:txBody>
      </p:sp>
      <p:pic>
        <p:nvPicPr>
          <p:cNvPr id="17" name="Content Placeholder 1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807390"/>
            <a:ext cx="3810000" cy="4351338"/>
          </a:xfrm>
        </p:spPr>
      </p:pic>
      <p:grpSp>
        <p:nvGrpSpPr>
          <p:cNvPr id="4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5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3"/>
          <p:cNvGrpSpPr/>
          <p:nvPr/>
        </p:nvGrpSpPr>
        <p:grpSpPr>
          <a:xfrm>
            <a:off x="0" y="5938756"/>
            <a:ext cx="12192631" cy="987324"/>
            <a:chOff x="0" y="5870803"/>
            <a:chExt cx="12192630" cy="987324"/>
          </a:xfrm>
        </p:grpSpPr>
        <p:sp>
          <p:nvSpPr>
            <p:cNvPr id="9" name="object 4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/>
            <p:cNvSpPr/>
            <p:nvPr/>
          </p:nvSpPr>
          <p:spPr>
            <a:xfrm>
              <a:off x="11546835" y="5870803"/>
              <a:ext cx="645795" cy="503555"/>
            </a:xfrm>
            <a:custGeom>
              <a:avLst/>
              <a:gdLst/>
              <a:ahLst/>
              <a:cxnLst/>
              <a:rect l="l" t="t" r="r" b="b"/>
              <a:pathLst>
                <a:path w="645795" h="503554">
                  <a:moveTo>
                    <a:pt x="334944" y="503349"/>
                  </a:moveTo>
                  <a:lnTo>
                    <a:pt x="0" y="503349"/>
                  </a:lnTo>
                  <a:lnTo>
                    <a:pt x="494612" y="0"/>
                  </a:lnTo>
                  <a:lnTo>
                    <a:pt x="645174" y="0"/>
                  </a:lnTo>
                  <a:lnTo>
                    <a:pt x="645174" y="185322"/>
                  </a:lnTo>
                  <a:lnTo>
                    <a:pt x="334944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85B2FDA6-C157-4DF5-8C18-9DCF941E00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1" y="436626"/>
            <a:ext cx="2743200" cy="1460821"/>
          </a:xfrm>
          <a:prstGeom prst="rect">
            <a:avLst/>
          </a:prstGeom>
        </p:spPr>
      </p:pic>
      <p:sp>
        <p:nvSpPr>
          <p:cNvPr id="20" name="object 12"/>
          <p:cNvSpPr txBox="1"/>
          <p:nvPr/>
        </p:nvSpPr>
        <p:spPr>
          <a:xfrm>
            <a:off x="6553200" y="2372312"/>
            <a:ext cx="3886200" cy="2332049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104775" rIns="0" bIns="0" rtlCol="0">
            <a:spAutoFit/>
          </a:bodyPr>
          <a:lstStyle/>
          <a:p>
            <a:pPr marL="257810" indent="-167640">
              <a:lnSpc>
                <a:spcPct val="100000"/>
              </a:lnSpc>
              <a:spcBef>
                <a:spcPts val="825"/>
              </a:spcBef>
              <a:buChar char="•"/>
              <a:tabLst>
                <a:tab pos="258445" algn="l"/>
              </a:tabLst>
            </a:pPr>
            <a:r>
              <a:rPr sz="1800" spc="-20" dirty="0">
                <a:latin typeface="Calibri"/>
                <a:cs typeface="Calibri"/>
              </a:rPr>
              <a:t>Make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lang="en-US" spc="-5" dirty="0" smtClean="0">
                <a:latin typeface="Calibri"/>
                <a:cs typeface="Calibri"/>
              </a:rPr>
              <a:t>JOEMARS</a:t>
            </a:r>
            <a:endParaRPr lang="en-US" spc="-5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25"/>
              </a:spcBef>
              <a:buChar char="•"/>
              <a:tabLst>
                <a:tab pos="258445" algn="l"/>
              </a:tabLst>
            </a:pPr>
            <a:r>
              <a:rPr sz="1800" spc="-5" dirty="0">
                <a:latin typeface="Calibri"/>
                <a:cs typeface="Calibri"/>
              </a:rPr>
              <a:t>Mod</a:t>
            </a:r>
            <a:r>
              <a:rPr lang="en-US" spc="-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 </a:t>
            </a:r>
            <a:r>
              <a:rPr lang="en-US" spc="-10" dirty="0" smtClean="0">
                <a:latin typeface="Calibri"/>
                <a:cs typeface="Calibri"/>
              </a:rPr>
              <a:t>JM-430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sz="1800" spc="-30" dirty="0">
                <a:latin typeface="Calibri"/>
                <a:cs typeface="Calibri"/>
              </a:rPr>
              <a:t>Table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Size </a:t>
            </a:r>
            <a:r>
              <a:rPr sz="1800" spc="-5" dirty="0" smtClean="0">
                <a:latin typeface="Calibri"/>
                <a:cs typeface="Calibri"/>
              </a:rPr>
              <a:t>:</a:t>
            </a:r>
            <a:r>
              <a:rPr lang="en-IN" sz="1800" spc="-5" dirty="0" smtClean="0">
                <a:latin typeface="Calibri"/>
                <a:cs typeface="Calibri"/>
              </a:rPr>
              <a:t>650 X 400mm</a:t>
            </a: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sz="1800" spc="-5" dirty="0" smtClean="0">
                <a:latin typeface="Calibri"/>
                <a:cs typeface="Calibri"/>
              </a:rPr>
              <a:t>XY</a:t>
            </a:r>
            <a:r>
              <a:rPr sz="1800" spc="-20" dirty="0" smtClean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Travel: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lang="en-US" spc="-5" dirty="0" smtClean="0">
                <a:latin typeface="Calibri"/>
                <a:cs typeface="Calibri"/>
              </a:rPr>
              <a:t>400 *300 *400 mm</a:t>
            </a:r>
            <a:endParaRPr lang="en-US" sz="1800" spc="-5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lang="en-US" spc="-5" dirty="0">
                <a:latin typeface="Calibri"/>
                <a:cs typeface="Calibri"/>
              </a:rPr>
              <a:t>Accuracy : </a:t>
            </a:r>
            <a:r>
              <a:rPr lang="en-US" spc="-5" dirty="0" smtClean="0">
                <a:latin typeface="Calibri"/>
                <a:cs typeface="Calibri"/>
              </a:rPr>
              <a:t>0.005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sz="1800" spc="-35" dirty="0">
                <a:latin typeface="Calibri"/>
                <a:cs typeface="Calibri"/>
              </a:rPr>
              <a:t>Year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Mfg </a:t>
            </a:r>
            <a:r>
              <a:rPr sz="1800" spc="-5" dirty="0">
                <a:latin typeface="Calibri"/>
                <a:cs typeface="Calibri"/>
              </a:rPr>
              <a:t>:2</a:t>
            </a:r>
            <a:r>
              <a:rPr lang="en-US" sz="1800" spc="-5" dirty="0" smtClean="0">
                <a:latin typeface="Calibri"/>
                <a:cs typeface="Calibri"/>
              </a:rPr>
              <a:t>025</a:t>
            </a:r>
            <a:endParaRPr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70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82692" y="1932432"/>
            <a:ext cx="4309108" cy="3557384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172720" rIns="0" bIns="0" rtlCol="0">
            <a:spAutoFit/>
          </a:bodyPr>
          <a:lstStyle/>
          <a:p>
            <a:pPr marL="258445" indent="-167005">
              <a:lnSpc>
                <a:spcPct val="100000"/>
              </a:lnSpc>
              <a:spcBef>
                <a:spcPts val="1360"/>
              </a:spcBef>
              <a:buFont typeface="Calibri"/>
              <a:buChar char="•"/>
              <a:tabLst>
                <a:tab pos="259079" algn="l"/>
              </a:tabLst>
            </a:pPr>
            <a:r>
              <a:rPr sz="1800" spc="-20" dirty="0">
                <a:latin typeface="Calibri"/>
                <a:cs typeface="Calibri"/>
              </a:rPr>
              <a:t>Make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lang="en-US" sz="1800" spc="-30" dirty="0">
                <a:latin typeface="Calibri"/>
                <a:cs typeface="Calibri"/>
              </a:rPr>
              <a:t>COSMOS VMC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295"/>
              </a:spcBef>
              <a:buChar char="•"/>
              <a:tabLst>
                <a:tab pos="259079" algn="l"/>
              </a:tabLst>
            </a:pPr>
            <a:r>
              <a:rPr sz="1800" spc="-5" dirty="0">
                <a:latin typeface="Calibri"/>
                <a:cs typeface="Calibri"/>
              </a:rPr>
              <a:t>Mod</a:t>
            </a:r>
            <a:r>
              <a:rPr lang="en-US" spc="-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lang="en-US" spc="-5" dirty="0">
                <a:latin typeface="Calibri"/>
                <a:cs typeface="Calibri"/>
              </a:rPr>
              <a:t>CVM 1160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295"/>
              </a:spcBef>
              <a:buChar char="•"/>
              <a:tabLst>
                <a:tab pos="259079" algn="l"/>
              </a:tabLst>
            </a:pPr>
            <a:r>
              <a:rPr sz="1800" spc="-30" dirty="0">
                <a:latin typeface="Calibri"/>
                <a:cs typeface="Calibri"/>
              </a:rPr>
              <a:t>Table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Size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lang="en-US" spc="-5" dirty="0">
                <a:latin typeface="Calibri"/>
                <a:cs typeface="Calibri"/>
              </a:rPr>
              <a:t>1200</a:t>
            </a:r>
            <a:r>
              <a:rPr sz="1800" spc="-5" dirty="0">
                <a:latin typeface="Calibri"/>
                <a:cs typeface="Calibri"/>
              </a:rPr>
              <a:t>*</a:t>
            </a:r>
            <a:r>
              <a:rPr lang="en-US" sz="1800" spc="-5" dirty="0">
                <a:latin typeface="Calibri"/>
                <a:cs typeface="Calibri"/>
              </a:rPr>
              <a:t>600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295"/>
              </a:spcBef>
              <a:buChar char="•"/>
              <a:tabLst>
                <a:tab pos="259079" algn="l"/>
              </a:tabLst>
            </a:pPr>
            <a:r>
              <a:rPr sz="1800" spc="-5" dirty="0">
                <a:latin typeface="Calibri"/>
                <a:cs typeface="Calibri"/>
              </a:rPr>
              <a:t>XYZ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Travel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lang="en-US" spc="-5" dirty="0">
                <a:latin typeface="Calibri"/>
                <a:cs typeface="Calibri"/>
              </a:rPr>
              <a:t>1100</a:t>
            </a:r>
            <a:r>
              <a:rPr sz="1800" spc="-5" dirty="0">
                <a:latin typeface="Calibri"/>
                <a:cs typeface="Calibri"/>
              </a:rPr>
              <a:t>*</a:t>
            </a:r>
            <a:r>
              <a:rPr lang="en-US" sz="1800" spc="-5" dirty="0">
                <a:latin typeface="Calibri"/>
                <a:cs typeface="Calibri"/>
              </a:rPr>
              <a:t>650</a:t>
            </a:r>
            <a:r>
              <a:rPr sz="1800" spc="-5" dirty="0">
                <a:latin typeface="Calibri"/>
                <a:cs typeface="Calibri"/>
              </a:rPr>
              <a:t>*</a:t>
            </a:r>
            <a:r>
              <a:rPr lang="en-US" sz="1800" spc="-5" dirty="0">
                <a:latin typeface="Calibri"/>
                <a:cs typeface="Calibri"/>
              </a:rPr>
              <a:t>600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300"/>
              </a:spcBef>
              <a:buChar char="•"/>
              <a:tabLst>
                <a:tab pos="259079" algn="l"/>
              </a:tabLst>
            </a:pPr>
            <a:r>
              <a:rPr sz="1800" dirty="0">
                <a:latin typeface="Calibri"/>
                <a:cs typeface="Calibri"/>
              </a:rPr>
              <a:t>Spindle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RPM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lang="en-US" spc="-5" dirty="0">
                <a:latin typeface="Calibri"/>
                <a:cs typeface="Calibri"/>
              </a:rPr>
              <a:t>12000</a:t>
            </a:r>
            <a:r>
              <a:rPr lang="en-IN" spc="-5" dirty="0">
                <a:latin typeface="Calibri"/>
                <a:cs typeface="Calibri"/>
              </a:rPr>
              <a:t> (WITH DIRECT DRIVE)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295"/>
              </a:spcBef>
              <a:buChar char="•"/>
              <a:tabLst>
                <a:tab pos="259079" algn="l"/>
              </a:tabLst>
            </a:pPr>
            <a:r>
              <a:rPr sz="1800" spc="-10" dirty="0">
                <a:latin typeface="Calibri"/>
                <a:cs typeface="Calibri"/>
              </a:rPr>
              <a:t>Control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:</a:t>
            </a:r>
            <a:r>
              <a:rPr lang="en-US" sz="1800" spc="-10" dirty="0">
                <a:latin typeface="Calibri"/>
                <a:cs typeface="Calibri"/>
              </a:rPr>
              <a:t>Mitsubishi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295"/>
              </a:spcBef>
              <a:buChar char="•"/>
              <a:tabLst>
                <a:tab pos="259079" algn="l"/>
              </a:tabLst>
            </a:pPr>
            <a:r>
              <a:rPr sz="1800" spc="-35" dirty="0">
                <a:latin typeface="Calibri"/>
                <a:cs typeface="Calibri"/>
              </a:rPr>
              <a:t>Year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Mfg </a:t>
            </a:r>
            <a:r>
              <a:rPr sz="1800" spc="-5" dirty="0">
                <a:latin typeface="Calibri"/>
                <a:cs typeface="Calibri"/>
              </a:rPr>
              <a:t>:2</a:t>
            </a:r>
            <a:r>
              <a:rPr lang="en-US" sz="1800" spc="-5" dirty="0">
                <a:latin typeface="Calibri"/>
                <a:cs typeface="Calibri"/>
              </a:rPr>
              <a:t>020</a:t>
            </a:r>
          </a:p>
          <a:p>
            <a:pPr marL="258445" indent="-167005">
              <a:spcBef>
                <a:spcPts val="1295"/>
              </a:spcBef>
              <a:buFontTx/>
              <a:buChar char="•"/>
              <a:tabLst>
                <a:tab pos="259079" algn="l"/>
              </a:tabLst>
            </a:pPr>
            <a:r>
              <a:rPr lang="en-US" spc="-5" dirty="0">
                <a:latin typeface="Calibri"/>
                <a:cs typeface="Calibri"/>
              </a:rPr>
              <a:t>Accuracy : 0.01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3" name="object 13"/>
          <p:cNvSpPr>
            <a:spLocks noGrp="1" noEditPoints="1"/>
          </p:cNvSpPr>
          <p:nvPr>
            <p:ph type="title"/>
          </p:nvPr>
        </p:nvSpPr>
        <p:spPr>
          <a:xfrm>
            <a:off x="2970848" y="498274"/>
            <a:ext cx="624839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M/C</a:t>
            </a:r>
            <a:r>
              <a:rPr spc="-2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Details-</a:t>
            </a:r>
            <a:r>
              <a:rPr spc="-1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CNC</a:t>
            </a:r>
            <a:r>
              <a:rPr spc="-1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Milling</a:t>
            </a:r>
          </a:p>
        </p:txBody>
      </p:sp>
      <p:grpSp>
        <p:nvGrpSpPr>
          <p:cNvPr id="14" name="object 3"/>
          <p:cNvGrpSpPr/>
          <p:nvPr/>
        </p:nvGrpSpPr>
        <p:grpSpPr>
          <a:xfrm>
            <a:off x="0" y="5870803"/>
            <a:ext cx="12192631" cy="987324"/>
            <a:chOff x="0" y="5870803"/>
            <a:chExt cx="12192630" cy="987324"/>
          </a:xfrm>
        </p:grpSpPr>
        <p:sp>
          <p:nvSpPr>
            <p:cNvPr id="15" name="object 4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/>
            <p:cNvSpPr/>
            <p:nvPr/>
          </p:nvSpPr>
          <p:spPr>
            <a:xfrm>
              <a:off x="11546835" y="5870803"/>
              <a:ext cx="645795" cy="503555"/>
            </a:xfrm>
            <a:custGeom>
              <a:avLst/>
              <a:gdLst/>
              <a:ahLst/>
              <a:cxnLst/>
              <a:rect l="l" t="t" r="r" b="b"/>
              <a:pathLst>
                <a:path w="645795" h="503554">
                  <a:moveTo>
                    <a:pt x="334944" y="503349"/>
                  </a:moveTo>
                  <a:lnTo>
                    <a:pt x="0" y="503349"/>
                  </a:lnTo>
                  <a:lnTo>
                    <a:pt x="494612" y="0"/>
                  </a:lnTo>
                  <a:lnTo>
                    <a:pt x="645174" y="0"/>
                  </a:lnTo>
                  <a:lnTo>
                    <a:pt x="645174" y="185322"/>
                  </a:lnTo>
                  <a:lnTo>
                    <a:pt x="334944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19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146" name="Picture 2" descr="C:\Users\user\Desktop\CNC MILL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95400"/>
            <a:ext cx="5410200" cy="5078958"/>
          </a:xfrm>
          <a:prstGeom prst="rect">
            <a:avLst/>
          </a:prstGeom>
          <a:noFill/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5B2FDA6-C157-4DF5-8C18-9DCF941E00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436626"/>
            <a:ext cx="3043567" cy="162077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3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3"/>
          <p:cNvGrpSpPr/>
          <p:nvPr/>
        </p:nvGrpSpPr>
        <p:grpSpPr>
          <a:xfrm>
            <a:off x="0" y="5870803"/>
            <a:ext cx="12192631" cy="987324"/>
            <a:chOff x="0" y="5870803"/>
            <a:chExt cx="12192630" cy="987324"/>
          </a:xfrm>
        </p:grpSpPr>
        <p:sp>
          <p:nvSpPr>
            <p:cNvPr id="7" name="object 4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/>
            <p:cNvSpPr/>
            <p:nvPr/>
          </p:nvSpPr>
          <p:spPr>
            <a:xfrm>
              <a:off x="11546835" y="5870803"/>
              <a:ext cx="645795" cy="503555"/>
            </a:xfrm>
            <a:custGeom>
              <a:avLst/>
              <a:gdLst/>
              <a:ahLst/>
              <a:cxnLst/>
              <a:rect l="l" t="t" r="r" b="b"/>
              <a:pathLst>
                <a:path w="645795" h="503554">
                  <a:moveTo>
                    <a:pt x="334944" y="503349"/>
                  </a:moveTo>
                  <a:lnTo>
                    <a:pt x="0" y="503349"/>
                  </a:lnTo>
                  <a:lnTo>
                    <a:pt x="494612" y="0"/>
                  </a:lnTo>
                  <a:lnTo>
                    <a:pt x="645174" y="0"/>
                  </a:lnTo>
                  <a:lnTo>
                    <a:pt x="645174" y="185322"/>
                  </a:lnTo>
                  <a:lnTo>
                    <a:pt x="334944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5B2FDA6-C157-4DF5-8C18-9DCF941E00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436626"/>
            <a:ext cx="3043567" cy="162077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19200" y="637413"/>
            <a:ext cx="83820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spc="-5" dirty="0">
                <a:solidFill>
                  <a:schemeClr val="tx2">
                    <a:lumMod val="75000"/>
                  </a:schemeClr>
                </a:solidFill>
              </a:rPr>
              <a:t>M/C</a:t>
            </a:r>
            <a:r>
              <a:rPr lang="en-IN" sz="3600" spc="-2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IN" sz="3600" spc="-5" dirty="0">
                <a:solidFill>
                  <a:schemeClr val="tx2">
                    <a:lumMod val="75000"/>
                  </a:schemeClr>
                </a:solidFill>
              </a:rPr>
              <a:t>Details-</a:t>
            </a:r>
            <a:r>
              <a:rPr lang="en-IN" sz="3600" spc="-1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IN" sz="3600" spc="-5" dirty="0">
                <a:solidFill>
                  <a:schemeClr val="tx2">
                    <a:lumMod val="75000"/>
                  </a:schemeClr>
                </a:solidFill>
              </a:rPr>
              <a:t>CNC</a:t>
            </a:r>
            <a:r>
              <a:rPr lang="en-IN" sz="3600" spc="-1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IN" sz="3600" spc="-5" dirty="0">
                <a:solidFill>
                  <a:schemeClr val="tx2">
                    <a:lumMod val="75000"/>
                  </a:schemeClr>
                </a:solidFill>
              </a:rPr>
              <a:t>Milling</a:t>
            </a:r>
            <a:endParaRPr lang="en-IN" sz="3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662467"/>
            <a:ext cx="3657600" cy="4253448"/>
          </a:xfrm>
          <a:prstGeom prst="rect">
            <a:avLst/>
          </a:prstGeom>
        </p:spPr>
      </p:pic>
      <p:sp>
        <p:nvSpPr>
          <p:cNvPr id="15" name="object 2"/>
          <p:cNvSpPr txBox="1"/>
          <p:nvPr/>
        </p:nvSpPr>
        <p:spPr>
          <a:xfrm>
            <a:off x="6282692" y="1932432"/>
            <a:ext cx="4309108" cy="3557384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172720" rIns="0" bIns="0" rtlCol="0">
            <a:spAutoFit/>
          </a:bodyPr>
          <a:lstStyle/>
          <a:p>
            <a:pPr marL="258445" indent="-167005">
              <a:lnSpc>
                <a:spcPct val="100000"/>
              </a:lnSpc>
              <a:spcBef>
                <a:spcPts val="1360"/>
              </a:spcBef>
              <a:buFont typeface="Calibri"/>
              <a:buChar char="•"/>
              <a:tabLst>
                <a:tab pos="259079" algn="l"/>
              </a:tabLst>
            </a:pPr>
            <a:r>
              <a:rPr sz="1800" spc="-20" dirty="0">
                <a:latin typeface="Calibri"/>
                <a:cs typeface="Calibri"/>
              </a:rPr>
              <a:t>Make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lang="en-US" sz="1800" spc="-30" dirty="0">
                <a:latin typeface="Calibri"/>
                <a:cs typeface="Calibri"/>
              </a:rPr>
              <a:t>COSMOS VMC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295"/>
              </a:spcBef>
              <a:buChar char="•"/>
              <a:tabLst>
                <a:tab pos="259079" algn="l"/>
              </a:tabLst>
            </a:pPr>
            <a:r>
              <a:rPr sz="1800" spc="-5" dirty="0">
                <a:latin typeface="Calibri"/>
                <a:cs typeface="Calibri"/>
              </a:rPr>
              <a:t>Mod</a:t>
            </a:r>
            <a:r>
              <a:rPr lang="en-US" spc="-5" dirty="0">
                <a:latin typeface="Calibri"/>
                <a:cs typeface="Calibri"/>
              </a:rPr>
              <a:t>e</a:t>
            </a:r>
            <a:r>
              <a:rPr sz="1800" spc="-5" dirty="0">
                <a:latin typeface="Calibri"/>
                <a:cs typeface="Calibri"/>
              </a:rPr>
              <a:t>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lang="en-US" spc="-5" dirty="0">
                <a:latin typeface="Calibri"/>
                <a:cs typeface="Calibri"/>
              </a:rPr>
              <a:t>CVM </a:t>
            </a:r>
            <a:r>
              <a:rPr lang="en-US" spc="-5" dirty="0" smtClean="0">
                <a:latin typeface="Calibri"/>
                <a:cs typeface="Calibri"/>
              </a:rPr>
              <a:t>- 800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295"/>
              </a:spcBef>
              <a:buChar char="•"/>
              <a:tabLst>
                <a:tab pos="259079" algn="l"/>
              </a:tabLst>
            </a:pPr>
            <a:r>
              <a:rPr sz="1800" spc="-30" dirty="0">
                <a:latin typeface="Calibri"/>
                <a:cs typeface="Calibri"/>
              </a:rPr>
              <a:t>Table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Size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lang="en-US" spc="-5" dirty="0" smtClean="0">
                <a:latin typeface="Calibri"/>
                <a:cs typeface="Calibri"/>
              </a:rPr>
              <a:t>1000*500 mm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295"/>
              </a:spcBef>
              <a:buChar char="•"/>
              <a:tabLst>
                <a:tab pos="259079" algn="l"/>
              </a:tabLst>
            </a:pPr>
            <a:r>
              <a:rPr sz="1800" spc="-5" dirty="0">
                <a:latin typeface="Calibri"/>
                <a:cs typeface="Calibri"/>
              </a:rPr>
              <a:t>XYZ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Travel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 smtClean="0">
                <a:latin typeface="Calibri"/>
                <a:cs typeface="Calibri"/>
              </a:rPr>
              <a:t>:</a:t>
            </a:r>
            <a:r>
              <a:rPr lang="en-US" spc="-5" dirty="0" smtClean="0">
                <a:latin typeface="Calibri"/>
                <a:cs typeface="Calibri"/>
              </a:rPr>
              <a:t>800*500*500 mm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300"/>
              </a:spcBef>
              <a:buChar char="•"/>
              <a:tabLst>
                <a:tab pos="259079" algn="l"/>
              </a:tabLst>
            </a:pPr>
            <a:r>
              <a:rPr sz="1800" dirty="0">
                <a:latin typeface="Calibri"/>
                <a:cs typeface="Calibri"/>
              </a:rPr>
              <a:t>Spindle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RPM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lang="en-US" spc="-5" dirty="0">
                <a:latin typeface="Calibri"/>
                <a:cs typeface="Calibri"/>
              </a:rPr>
              <a:t>12000</a:t>
            </a:r>
            <a:r>
              <a:rPr lang="en-IN" spc="-5" dirty="0">
                <a:latin typeface="Calibri"/>
                <a:cs typeface="Calibri"/>
              </a:rPr>
              <a:t> (</a:t>
            </a:r>
            <a:r>
              <a:rPr lang="en-IN" spc="-5" dirty="0" smtClean="0">
                <a:latin typeface="Calibri"/>
                <a:cs typeface="Calibri"/>
              </a:rPr>
              <a:t>WITH Propping)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295"/>
              </a:spcBef>
              <a:buChar char="•"/>
              <a:tabLst>
                <a:tab pos="259079" algn="l"/>
              </a:tabLst>
            </a:pPr>
            <a:r>
              <a:rPr sz="1800" spc="-10" dirty="0">
                <a:latin typeface="Calibri"/>
                <a:cs typeface="Calibri"/>
              </a:rPr>
              <a:t>Control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:</a:t>
            </a:r>
            <a:r>
              <a:rPr lang="en-US" sz="1800" spc="-10" dirty="0">
                <a:latin typeface="Calibri"/>
                <a:cs typeface="Calibri"/>
              </a:rPr>
              <a:t>Mitsubishi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295"/>
              </a:spcBef>
              <a:buChar char="•"/>
              <a:tabLst>
                <a:tab pos="259079" algn="l"/>
              </a:tabLst>
            </a:pPr>
            <a:r>
              <a:rPr sz="1800" spc="-35" dirty="0">
                <a:latin typeface="Calibri"/>
                <a:cs typeface="Calibri"/>
              </a:rPr>
              <a:t>Year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of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Mfg </a:t>
            </a:r>
            <a:r>
              <a:rPr sz="1800" spc="-5" dirty="0">
                <a:latin typeface="Calibri"/>
                <a:cs typeface="Calibri"/>
              </a:rPr>
              <a:t>:2</a:t>
            </a:r>
            <a:r>
              <a:rPr lang="en-US" sz="1800" spc="-5" dirty="0" smtClean="0">
                <a:latin typeface="Calibri"/>
                <a:cs typeface="Calibri"/>
              </a:rPr>
              <a:t>025</a:t>
            </a:r>
            <a:endParaRPr lang="en-US" sz="1800" spc="-5" dirty="0">
              <a:latin typeface="Calibri"/>
              <a:cs typeface="Calibri"/>
            </a:endParaRPr>
          </a:p>
          <a:p>
            <a:pPr marL="258445" indent="-167005">
              <a:spcBef>
                <a:spcPts val="1295"/>
              </a:spcBef>
              <a:buFontTx/>
              <a:buChar char="•"/>
              <a:tabLst>
                <a:tab pos="259079" algn="l"/>
              </a:tabLst>
            </a:pPr>
            <a:r>
              <a:rPr lang="en-US" spc="-5" dirty="0">
                <a:latin typeface="Calibri"/>
                <a:cs typeface="Calibri"/>
              </a:rPr>
              <a:t>Accuracy : </a:t>
            </a:r>
            <a:r>
              <a:rPr lang="en-US" spc="-5" dirty="0" smtClean="0">
                <a:latin typeface="Calibri"/>
                <a:cs typeface="Calibri"/>
              </a:rPr>
              <a:t>0.003</a:t>
            </a:r>
            <a:endParaRPr lang="en-US"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810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5048" y="2892854"/>
            <a:ext cx="3815715" cy="2226250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172720" rIns="0" bIns="0" rtlCol="0">
            <a:spAutoFit/>
          </a:bodyPr>
          <a:lstStyle/>
          <a:p>
            <a:pPr marL="258445" indent="-167005">
              <a:lnSpc>
                <a:spcPct val="100000"/>
              </a:lnSpc>
              <a:spcBef>
                <a:spcPts val="1360"/>
              </a:spcBef>
              <a:buFont typeface="Calibri"/>
              <a:buChar char="•"/>
              <a:tabLst>
                <a:tab pos="259079" algn="l"/>
              </a:tabLst>
            </a:pPr>
            <a:r>
              <a:rPr sz="1800" spc="-20" dirty="0">
                <a:latin typeface="Calibri"/>
                <a:cs typeface="Calibri"/>
              </a:rPr>
              <a:t>Make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lang="en-US" spc="-30" dirty="0">
                <a:latin typeface="Calibri"/>
                <a:cs typeface="Calibri"/>
              </a:rPr>
              <a:t>Bridgeport  Milling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295"/>
              </a:spcBef>
              <a:buChar char="•"/>
              <a:tabLst>
                <a:tab pos="259079" algn="l"/>
              </a:tabLst>
            </a:pPr>
            <a:r>
              <a:rPr sz="1800" spc="-30" dirty="0">
                <a:latin typeface="Calibri"/>
                <a:cs typeface="Calibri"/>
              </a:rPr>
              <a:t>Table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Size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lang="en-US" spc="-5" dirty="0">
                <a:latin typeface="Calibri"/>
                <a:cs typeface="Calibri"/>
              </a:rPr>
              <a:t>1200</a:t>
            </a:r>
            <a:r>
              <a:rPr sz="1800" spc="-5" dirty="0">
                <a:latin typeface="Calibri"/>
                <a:cs typeface="Calibri"/>
              </a:rPr>
              <a:t>*</a:t>
            </a:r>
            <a:r>
              <a:rPr lang="en-IN" sz="1800" spc="-5" dirty="0">
                <a:latin typeface="Calibri"/>
                <a:cs typeface="Calibri"/>
              </a:rPr>
              <a:t>400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295"/>
              </a:spcBef>
              <a:buChar char="•"/>
              <a:tabLst>
                <a:tab pos="259079" algn="l"/>
              </a:tabLst>
            </a:pPr>
            <a:r>
              <a:rPr sz="1800" spc="-5" dirty="0">
                <a:latin typeface="Calibri"/>
                <a:cs typeface="Calibri"/>
              </a:rPr>
              <a:t>XYZ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Travel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lang="en-US" sz="1800" spc="-5" dirty="0">
                <a:latin typeface="Calibri"/>
                <a:cs typeface="Calibri"/>
              </a:rPr>
              <a:t>850</a:t>
            </a:r>
            <a:r>
              <a:rPr sz="1800" spc="-5" dirty="0">
                <a:latin typeface="Calibri"/>
                <a:cs typeface="Calibri"/>
              </a:rPr>
              <a:t>*</a:t>
            </a:r>
            <a:r>
              <a:rPr lang="en-US" spc="-5" dirty="0">
                <a:latin typeface="Calibri"/>
                <a:cs typeface="Calibri"/>
              </a:rPr>
              <a:t>45</a:t>
            </a:r>
            <a:r>
              <a:rPr lang="en-US" sz="1800" spc="-5" dirty="0">
                <a:latin typeface="Calibri"/>
                <a:cs typeface="Calibri"/>
              </a:rPr>
              <a:t>0</a:t>
            </a:r>
            <a:r>
              <a:rPr sz="1800" spc="-5" dirty="0">
                <a:latin typeface="Calibri"/>
                <a:cs typeface="Calibri"/>
              </a:rPr>
              <a:t>*</a:t>
            </a:r>
            <a:r>
              <a:rPr lang="en-US" sz="1800" spc="-5" dirty="0">
                <a:latin typeface="Calibri"/>
                <a:cs typeface="Calibri"/>
              </a:rPr>
              <a:t>600</a:t>
            </a:r>
            <a:endParaRPr sz="1800" dirty="0">
              <a:latin typeface="Calibri"/>
              <a:cs typeface="Calibri"/>
            </a:endParaRPr>
          </a:p>
          <a:p>
            <a:pPr marL="258445" indent="-167005">
              <a:lnSpc>
                <a:spcPct val="100000"/>
              </a:lnSpc>
              <a:spcBef>
                <a:spcPts val="1300"/>
              </a:spcBef>
              <a:buChar char="•"/>
              <a:tabLst>
                <a:tab pos="259079" algn="l"/>
              </a:tabLst>
            </a:pPr>
            <a:r>
              <a:rPr sz="1800" dirty="0">
                <a:latin typeface="Calibri"/>
                <a:cs typeface="Calibri"/>
              </a:rPr>
              <a:t>Spindle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RPM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lang="en-US" sz="1800" spc="-5" dirty="0">
                <a:latin typeface="Calibri"/>
                <a:cs typeface="Calibri"/>
              </a:rPr>
              <a:t>45</a:t>
            </a:r>
            <a:r>
              <a:rPr lang="en-US" spc="-5" dirty="0">
                <a:latin typeface="Calibri"/>
                <a:cs typeface="Calibri"/>
              </a:rPr>
              <a:t>00</a:t>
            </a:r>
          </a:p>
          <a:p>
            <a:pPr marL="258445" indent="-167005">
              <a:spcBef>
                <a:spcPts val="1300"/>
              </a:spcBef>
              <a:buFontTx/>
              <a:buChar char="•"/>
              <a:tabLst>
                <a:tab pos="259079" algn="l"/>
              </a:tabLst>
            </a:pPr>
            <a:r>
              <a:rPr lang="en-US" spc="-5" dirty="0">
                <a:latin typeface="Calibri"/>
                <a:cs typeface="Calibri"/>
              </a:rPr>
              <a:t>Accuracy : 0.02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3" name="object 13"/>
          <p:cNvSpPr>
            <a:spLocks noGrp="1" noEditPoints="1"/>
          </p:cNvSpPr>
          <p:nvPr>
            <p:ph type="title"/>
          </p:nvPr>
        </p:nvSpPr>
        <p:spPr>
          <a:xfrm>
            <a:off x="1524000" y="395946"/>
            <a:ext cx="76962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M/C</a:t>
            </a:r>
            <a:r>
              <a:rPr spc="-25" dirty="0"/>
              <a:t> </a:t>
            </a:r>
            <a:r>
              <a:rPr spc="-5" dirty="0"/>
              <a:t>Details-</a:t>
            </a:r>
            <a:r>
              <a:rPr spc="-10" dirty="0"/>
              <a:t> </a:t>
            </a:r>
            <a:r>
              <a:rPr lang="en-US" spc="-5" dirty="0"/>
              <a:t>Conventional</a:t>
            </a:r>
            <a:r>
              <a:rPr spc="-15" dirty="0"/>
              <a:t> </a:t>
            </a:r>
            <a:r>
              <a:rPr spc="-5" dirty="0"/>
              <a:t>Milling</a:t>
            </a:r>
          </a:p>
        </p:txBody>
      </p:sp>
      <p:grpSp>
        <p:nvGrpSpPr>
          <p:cNvPr id="14" name="object 3"/>
          <p:cNvGrpSpPr/>
          <p:nvPr/>
        </p:nvGrpSpPr>
        <p:grpSpPr>
          <a:xfrm>
            <a:off x="0" y="5938756"/>
            <a:ext cx="12192631" cy="987324"/>
            <a:chOff x="0" y="5870803"/>
            <a:chExt cx="12192630" cy="987324"/>
          </a:xfrm>
        </p:grpSpPr>
        <p:sp>
          <p:nvSpPr>
            <p:cNvPr id="15" name="object 4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/>
            <p:cNvSpPr/>
            <p:nvPr/>
          </p:nvSpPr>
          <p:spPr>
            <a:xfrm>
              <a:off x="11546835" y="5870803"/>
              <a:ext cx="645795" cy="503555"/>
            </a:xfrm>
            <a:custGeom>
              <a:avLst/>
              <a:gdLst/>
              <a:ahLst/>
              <a:cxnLst/>
              <a:rect l="l" t="t" r="r" b="b"/>
              <a:pathLst>
                <a:path w="645795" h="503554">
                  <a:moveTo>
                    <a:pt x="334944" y="503349"/>
                  </a:moveTo>
                  <a:lnTo>
                    <a:pt x="0" y="503349"/>
                  </a:lnTo>
                  <a:lnTo>
                    <a:pt x="494612" y="0"/>
                  </a:lnTo>
                  <a:lnTo>
                    <a:pt x="645174" y="0"/>
                  </a:lnTo>
                  <a:lnTo>
                    <a:pt x="645174" y="185322"/>
                  </a:lnTo>
                  <a:lnTo>
                    <a:pt x="334944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19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04800" y="1258490"/>
            <a:ext cx="5486400" cy="52578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32CD054-91F1-4307-90CD-755E40A8D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439" y="436626"/>
            <a:ext cx="3118923" cy="21541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5870803"/>
            <a:ext cx="12192631" cy="987324"/>
            <a:chOff x="0" y="5870803"/>
            <a:chExt cx="12192630" cy="987324"/>
          </a:xfrm>
        </p:grpSpPr>
        <p:sp>
          <p:nvSpPr>
            <p:cNvPr id="4" name="object 4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546835" y="5870803"/>
              <a:ext cx="645795" cy="503555"/>
            </a:xfrm>
            <a:custGeom>
              <a:avLst/>
              <a:gdLst/>
              <a:ahLst/>
              <a:cxnLst/>
              <a:rect l="l" t="t" r="r" b="b"/>
              <a:pathLst>
                <a:path w="645795" h="503554">
                  <a:moveTo>
                    <a:pt x="334944" y="503349"/>
                  </a:moveTo>
                  <a:lnTo>
                    <a:pt x="0" y="503349"/>
                  </a:lnTo>
                  <a:lnTo>
                    <a:pt x="494612" y="0"/>
                  </a:lnTo>
                  <a:lnTo>
                    <a:pt x="645174" y="0"/>
                  </a:lnTo>
                  <a:lnTo>
                    <a:pt x="645174" y="185322"/>
                  </a:lnTo>
                  <a:lnTo>
                    <a:pt x="334944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934200" y="2280400"/>
            <a:ext cx="3034665" cy="1952458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104775" rIns="0" bIns="0" rtlCol="0">
            <a:spAutoFit/>
          </a:bodyPr>
          <a:lstStyle/>
          <a:p>
            <a:pPr marL="257810" indent="-167640">
              <a:lnSpc>
                <a:spcPct val="100000"/>
              </a:lnSpc>
              <a:spcBef>
                <a:spcPts val="825"/>
              </a:spcBef>
              <a:buFont typeface="Calibri"/>
              <a:buChar char="•"/>
              <a:tabLst>
                <a:tab pos="258445" algn="l"/>
              </a:tabLst>
            </a:pPr>
            <a:r>
              <a:rPr sz="1800" spc="-15" dirty="0">
                <a:latin typeface="Calibri"/>
                <a:cs typeface="Calibri"/>
              </a:rPr>
              <a:t>Make: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OKAMOTO</a:t>
            </a:r>
            <a:r>
              <a:rPr lang="en-IN" sz="1800" spc="-20" dirty="0">
                <a:latin typeface="Calibri"/>
                <a:cs typeface="Calibri"/>
              </a:rPr>
              <a:t> GRINDING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sz="1800" spc="-5" dirty="0">
                <a:latin typeface="Calibri"/>
                <a:cs typeface="Calibri"/>
              </a:rPr>
              <a:t>Modal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:</a:t>
            </a:r>
            <a:r>
              <a:rPr lang="en-US" spc="-10" dirty="0">
                <a:latin typeface="Calibri"/>
                <a:cs typeface="Calibri"/>
              </a:rPr>
              <a:t>ACC -35011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sz="1800" spc="-30" dirty="0">
                <a:latin typeface="Calibri"/>
                <a:cs typeface="Calibri"/>
              </a:rPr>
              <a:t>Table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Size 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lang="en-US" spc="-5" dirty="0">
                <a:latin typeface="Calibri"/>
                <a:cs typeface="Calibri"/>
              </a:rPr>
              <a:t>365</a:t>
            </a:r>
            <a:r>
              <a:rPr sz="1800" spc="-5" dirty="0">
                <a:latin typeface="Calibri"/>
                <a:cs typeface="Calibri"/>
              </a:rPr>
              <a:t>*150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sz="1800" spc="-5" dirty="0">
                <a:latin typeface="Calibri"/>
                <a:cs typeface="Calibri"/>
              </a:rPr>
              <a:t>XYZ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Travel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lang="en-US" spc="-5" dirty="0">
                <a:latin typeface="Calibri"/>
                <a:cs typeface="Calibri"/>
              </a:rPr>
              <a:t>375</a:t>
            </a:r>
            <a:r>
              <a:rPr sz="1800" spc="-5" dirty="0">
                <a:latin typeface="Calibri"/>
                <a:cs typeface="Calibri"/>
              </a:rPr>
              <a:t>*</a:t>
            </a:r>
            <a:r>
              <a:rPr lang="en-US" sz="1800" spc="-5" dirty="0">
                <a:latin typeface="Calibri"/>
                <a:cs typeface="Calibri"/>
              </a:rPr>
              <a:t>175</a:t>
            </a:r>
            <a:r>
              <a:rPr sz="1800" spc="-5" dirty="0">
                <a:latin typeface="Calibri"/>
                <a:cs typeface="Calibri"/>
              </a:rPr>
              <a:t>*</a:t>
            </a:r>
            <a:endParaRPr lang="en-IN" sz="1800" spc="-5" dirty="0">
              <a:latin typeface="Calibri"/>
              <a:cs typeface="Calibri"/>
            </a:endParaRP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pc="-5" dirty="0">
                <a:latin typeface="Calibri"/>
                <a:cs typeface="Calibri"/>
              </a:rPr>
              <a:t>Accuracy : 0.002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6" name="object 16"/>
          <p:cNvSpPr>
            <a:spLocks noGrp="1" noEditPoints="1"/>
          </p:cNvSpPr>
          <p:nvPr>
            <p:ph type="title"/>
          </p:nvPr>
        </p:nvSpPr>
        <p:spPr>
          <a:xfrm>
            <a:off x="1676400" y="557786"/>
            <a:ext cx="7772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M/C</a:t>
            </a:r>
            <a:r>
              <a:rPr spc="-3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Details-</a:t>
            </a:r>
            <a:r>
              <a:rPr spc="-2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Conventional</a:t>
            </a:r>
            <a:r>
              <a:rPr lang="en-US" spc="-5" dirty="0">
                <a:solidFill>
                  <a:schemeClr val="tx2">
                    <a:lumMod val="75000"/>
                  </a:schemeClr>
                </a:solidFill>
              </a:rPr>
              <a:t>(S/G)</a:t>
            </a:r>
            <a:endParaRPr spc="-5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3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14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122" name="Picture 2" descr="C:\Users\user\Desktop\SURFACE GRIND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058" y="1232420"/>
            <a:ext cx="5294741" cy="5141938"/>
          </a:xfrm>
          <a:prstGeom prst="rect">
            <a:avLst/>
          </a:prstGeom>
          <a:noFill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6611CAA-CBA8-4B13-BBA3-2C99555E77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502" y="436626"/>
            <a:ext cx="3034665" cy="17731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5870803"/>
            <a:ext cx="12192631" cy="987324"/>
            <a:chOff x="0" y="5870803"/>
            <a:chExt cx="12192630" cy="987324"/>
          </a:xfrm>
        </p:grpSpPr>
        <p:sp>
          <p:nvSpPr>
            <p:cNvPr id="4" name="object 4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546835" y="5870803"/>
              <a:ext cx="645795" cy="503555"/>
            </a:xfrm>
            <a:custGeom>
              <a:avLst/>
              <a:gdLst/>
              <a:ahLst/>
              <a:cxnLst/>
              <a:rect l="l" t="t" r="r" b="b"/>
              <a:pathLst>
                <a:path w="645795" h="503554">
                  <a:moveTo>
                    <a:pt x="334944" y="503349"/>
                  </a:moveTo>
                  <a:lnTo>
                    <a:pt x="0" y="503349"/>
                  </a:lnTo>
                  <a:lnTo>
                    <a:pt x="494612" y="0"/>
                  </a:lnTo>
                  <a:lnTo>
                    <a:pt x="645174" y="0"/>
                  </a:lnTo>
                  <a:lnTo>
                    <a:pt x="645174" y="185322"/>
                  </a:lnTo>
                  <a:lnTo>
                    <a:pt x="334944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688704" y="1782894"/>
            <a:ext cx="3503296" cy="4699363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104775" rIns="0" bIns="0" rtlCol="0">
            <a:spAutoFit/>
          </a:bodyPr>
          <a:lstStyle/>
          <a:p>
            <a:pPr marL="257810" indent="-167640">
              <a:lnSpc>
                <a:spcPct val="100000"/>
              </a:lnSpc>
              <a:spcBef>
                <a:spcPts val="825"/>
              </a:spcBef>
              <a:buFont typeface="Calibri"/>
              <a:buChar char="•"/>
              <a:tabLst>
                <a:tab pos="258445" algn="l"/>
              </a:tabLst>
            </a:pPr>
            <a:r>
              <a:rPr sz="1800" spc="-15" dirty="0">
                <a:latin typeface="Calibri"/>
                <a:cs typeface="Calibri"/>
              </a:rPr>
              <a:t>Make: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lang="en-IN" spc="-20" dirty="0">
                <a:latin typeface="Calibri"/>
                <a:cs typeface="Calibri"/>
              </a:rPr>
              <a:t>Milacron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sz="1800" spc="-5" dirty="0">
                <a:latin typeface="Calibri"/>
                <a:cs typeface="Calibri"/>
              </a:rPr>
              <a:t>Modal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lang="en-US" sz="1800" spc="-10" dirty="0">
                <a:latin typeface="Calibri"/>
                <a:cs typeface="Calibri"/>
              </a:rPr>
              <a:t>:Nova </a:t>
            </a:r>
            <a:r>
              <a:rPr lang="en-US" spc="-10" dirty="0">
                <a:latin typeface="Calibri"/>
                <a:cs typeface="Calibri"/>
              </a:rPr>
              <a:t>Servo-110 T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lang="en-IN" spc="-30" dirty="0">
                <a:latin typeface="Calibri"/>
                <a:cs typeface="Calibri"/>
              </a:rPr>
              <a:t>Screw Type: Normal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lang="en-IN" sz="1800" spc="-5" dirty="0">
                <a:latin typeface="Calibri"/>
                <a:cs typeface="Calibri"/>
              </a:rPr>
              <a:t>Short capacity:272(gm)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z="1800" spc="-5" dirty="0">
                <a:latin typeface="Calibri"/>
                <a:cs typeface="Calibri"/>
              </a:rPr>
              <a:t>Screw </a:t>
            </a:r>
            <a:r>
              <a:rPr lang="en-US" spc="-5" dirty="0">
                <a:latin typeface="Calibri"/>
                <a:cs typeface="Calibri"/>
              </a:rPr>
              <a:t>Diameter:45 mm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z="1800" spc="-5" dirty="0">
                <a:latin typeface="Calibri"/>
                <a:cs typeface="Calibri"/>
              </a:rPr>
              <a:t>Tie bar distance: 435</a:t>
            </a:r>
            <a:r>
              <a:rPr lang="en-US" spc="-5" dirty="0">
                <a:latin typeface="Calibri"/>
                <a:cs typeface="Calibri"/>
              </a:rPr>
              <a:t> X 435 mm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z="1800" spc="-5" dirty="0">
                <a:latin typeface="Calibri"/>
                <a:cs typeface="Calibri"/>
              </a:rPr>
              <a:t>Patten size:655 X 655 mm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pc="-5" dirty="0">
                <a:latin typeface="Calibri"/>
                <a:cs typeface="Calibri"/>
              </a:rPr>
              <a:t>MIN Mold thickness: 150 mm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z="1800" spc="-5" dirty="0">
                <a:latin typeface="Calibri"/>
                <a:cs typeface="Calibri"/>
              </a:rPr>
              <a:t>MAX mold thickness: 480 mm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pc="-5" dirty="0">
                <a:latin typeface="Calibri"/>
                <a:cs typeface="Calibri"/>
              </a:rPr>
              <a:t>MAX day light :830 mm 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z="1800" spc="-5" dirty="0">
                <a:latin typeface="Calibri"/>
                <a:cs typeface="Calibri"/>
              </a:rPr>
              <a:t>Hydraulic core pull</a:t>
            </a:r>
            <a:r>
              <a:rPr lang="en-US" spc="-5" dirty="0">
                <a:latin typeface="Calibri"/>
                <a:cs typeface="Calibri"/>
              </a:rPr>
              <a:t>: 1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pc="-5" dirty="0">
                <a:latin typeface="Calibri"/>
                <a:cs typeface="Calibri"/>
              </a:rPr>
              <a:t>Air ejection :1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6" name="object 16"/>
          <p:cNvSpPr>
            <a:spLocks noGrp="1" noEditPoints="1"/>
          </p:cNvSpPr>
          <p:nvPr>
            <p:ph type="title"/>
          </p:nvPr>
        </p:nvSpPr>
        <p:spPr>
          <a:xfrm>
            <a:off x="1676400" y="557786"/>
            <a:ext cx="7772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M/C</a:t>
            </a:r>
            <a:r>
              <a:rPr spc="-3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Details-</a:t>
            </a:r>
            <a:r>
              <a:rPr spc="-2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Conventional</a:t>
            </a:r>
            <a:r>
              <a:rPr lang="en-US" spc="-5" dirty="0">
                <a:solidFill>
                  <a:schemeClr val="tx2">
                    <a:lumMod val="75000"/>
                  </a:schemeClr>
                </a:solidFill>
              </a:rPr>
              <a:t>(S/G)</a:t>
            </a:r>
            <a:endParaRPr spc="-5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3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14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26611CAA-CBA8-4B13-BBA3-2C99555E77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502" y="436626"/>
            <a:ext cx="3034665" cy="1773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EFFE40-3F59-47AE-A222-3F46BFE4D5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00199"/>
            <a:ext cx="8610600" cy="498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3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5870803"/>
            <a:ext cx="12192631" cy="987324"/>
            <a:chOff x="0" y="5870803"/>
            <a:chExt cx="12192630" cy="987324"/>
          </a:xfrm>
        </p:grpSpPr>
        <p:sp>
          <p:nvSpPr>
            <p:cNvPr id="4" name="object 4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546835" y="5870803"/>
              <a:ext cx="645795" cy="503555"/>
            </a:xfrm>
            <a:custGeom>
              <a:avLst/>
              <a:gdLst/>
              <a:ahLst/>
              <a:cxnLst/>
              <a:rect l="l" t="t" r="r" b="b"/>
              <a:pathLst>
                <a:path w="645795" h="503554">
                  <a:moveTo>
                    <a:pt x="334944" y="503349"/>
                  </a:moveTo>
                  <a:lnTo>
                    <a:pt x="0" y="503349"/>
                  </a:lnTo>
                  <a:lnTo>
                    <a:pt x="494612" y="0"/>
                  </a:lnTo>
                  <a:lnTo>
                    <a:pt x="645174" y="0"/>
                  </a:lnTo>
                  <a:lnTo>
                    <a:pt x="645174" y="185322"/>
                  </a:lnTo>
                  <a:lnTo>
                    <a:pt x="334944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688704" y="1782894"/>
            <a:ext cx="3503296" cy="4699363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104775" rIns="0" bIns="0" rtlCol="0">
            <a:spAutoFit/>
          </a:bodyPr>
          <a:lstStyle/>
          <a:p>
            <a:pPr marL="257810" indent="-167640">
              <a:lnSpc>
                <a:spcPct val="100000"/>
              </a:lnSpc>
              <a:spcBef>
                <a:spcPts val="825"/>
              </a:spcBef>
              <a:buFont typeface="Calibri"/>
              <a:buChar char="•"/>
              <a:tabLst>
                <a:tab pos="258445" algn="l"/>
              </a:tabLst>
            </a:pPr>
            <a:r>
              <a:rPr sz="1800" spc="-15" dirty="0">
                <a:latin typeface="Calibri"/>
                <a:cs typeface="Calibri"/>
              </a:rPr>
              <a:t>Make: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lang="en-IN" sz="1800" spc="-20" dirty="0">
                <a:latin typeface="Calibri"/>
                <a:cs typeface="Calibri"/>
              </a:rPr>
              <a:t>YIZUMI 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sz="1800" spc="-5" dirty="0">
                <a:latin typeface="Calibri"/>
                <a:cs typeface="Calibri"/>
              </a:rPr>
              <a:t>Modal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lang="en-US" sz="1800" spc="-10" dirty="0">
                <a:latin typeface="Calibri"/>
                <a:cs typeface="Calibri"/>
              </a:rPr>
              <a:t>:</a:t>
            </a:r>
            <a:r>
              <a:rPr lang="en-US" spc="-10" dirty="0" err="1">
                <a:latin typeface="Calibri"/>
                <a:cs typeface="Calibri"/>
              </a:rPr>
              <a:t>Hpm</a:t>
            </a:r>
            <a:r>
              <a:rPr lang="en-US" spc="-10" dirty="0">
                <a:latin typeface="Calibri"/>
                <a:cs typeface="Calibri"/>
              </a:rPr>
              <a:t> 200T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lang="en-IN" spc="-30" dirty="0">
                <a:latin typeface="Calibri"/>
                <a:cs typeface="Calibri"/>
              </a:rPr>
              <a:t>Screw Type: BI-METALLIC</a:t>
            </a:r>
            <a:endParaRPr sz="1800" dirty="0">
              <a:latin typeface="Calibri"/>
              <a:cs typeface="Calibri"/>
            </a:endParaRPr>
          </a:p>
          <a:p>
            <a:pPr marL="257810" indent="-167640">
              <a:lnSpc>
                <a:spcPct val="100000"/>
              </a:lnSpc>
              <a:spcBef>
                <a:spcPts val="865"/>
              </a:spcBef>
              <a:buChar char="•"/>
              <a:tabLst>
                <a:tab pos="258445" algn="l"/>
              </a:tabLst>
            </a:pPr>
            <a:r>
              <a:rPr lang="en-IN" sz="1800" spc="-5" dirty="0">
                <a:latin typeface="Calibri"/>
                <a:cs typeface="Calibri"/>
              </a:rPr>
              <a:t>Short capacity:477(gm)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z="1800" spc="-5" dirty="0">
                <a:latin typeface="Calibri"/>
                <a:cs typeface="Calibri"/>
              </a:rPr>
              <a:t>Screw </a:t>
            </a:r>
            <a:r>
              <a:rPr lang="en-US" spc="-5" dirty="0">
                <a:latin typeface="Calibri"/>
                <a:cs typeface="Calibri"/>
              </a:rPr>
              <a:t>Diameter:53 mm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z="1800" spc="-5" dirty="0">
                <a:latin typeface="Calibri"/>
                <a:cs typeface="Calibri"/>
              </a:rPr>
              <a:t>Tie bar distance: </a:t>
            </a:r>
            <a:r>
              <a:rPr lang="en-US" spc="-5" dirty="0">
                <a:latin typeface="Calibri"/>
                <a:cs typeface="Calibri"/>
              </a:rPr>
              <a:t>510 X 510 mm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z="1800" spc="-5" dirty="0">
                <a:latin typeface="Calibri"/>
                <a:cs typeface="Calibri"/>
              </a:rPr>
              <a:t>Patten size:760 X 760 mm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pc="-5" dirty="0">
                <a:latin typeface="Calibri"/>
                <a:cs typeface="Calibri"/>
              </a:rPr>
              <a:t>MIN Mold thickness: 180 mm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z="1800" spc="-5" dirty="0">
                <a:latin typeface="Calibri"/>
                <a:cs typeface="Calibri"/>
              </a:rPr>
              <a:t>MAX mold thickness: </a:t>
            </a:r>
            <a:r>
              <a:rPr lang="en-US" spc="-5" dirty="0">
                <a:latin typeface="Calibri"/>
                <a:cs typeface="Calibri"/>
              </a:rPr>
              <a:t>52</a:t>
            </a:r>
            <a:r>
              <a:rPr lang="en-US" sz="1800" spc="-5" dirty="0">
                <a:latin typeface="Calibri"/>
                <a:cs typeface="Calibri"/>
              </a:rPr>
              <a:t>0 mm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pc="-5" dirty="0">
                <a:latin typeface="Calibri"/>
                <a:cs typeface="Calibri"/>
              </a:rPr>
              <a:t>MAX day light :980 mm 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z="1800" spc="-5" dirty="0">
                <a:latin typeface="Calibri"/>
                <a:cs typeface="Calibri"/>
              </a:rPr>
              <a:t>Hydraulic core pull</a:t>
            </a:r>
            <a:r>
              <a:rPr lang="en-US" spc="-5" dirty="0">
                <a:latin typeface="Calibri"/>
                <a:cs typeface="Calibri"/>
              </a:rPr>
              <a:t>: 1</a:t>
            </a:r>
          </a:p>
          <a:p>
            <a:pPr marL="257810" indent="-167640">
              <a:spcBef>
                <a:spcPts val="865"/>
              </a:spcBef>
              <a:buFontTx/>
              <a:buChar char="•"/>
              <a:tabLst>
                <a:tab pos="258445" algn="l"/>
              </a:tabLst>
            </a:pPr>
            <a:r>
              <a:rPr lang="en-US" spc="-5" dirty="0">
                <a:latin typeface="Calibri"/>
                <a:cs typeface="Calibri"/>
              </a:rPr>
              <a:t>Air ejection :1</a:t>
            </a:r>
            <a:endParaRPr lang="en-US" sz="1800" dirty="0">
              <a:latin typeface="Calibri"/>
              <a:cs typeface="Calibri"/>
            </a:endParaRPr>
          </a:p>
        </p:txBody>
      </p:sp>
      <p:sp>
        <p:nvSpPr>
          <p:cNvPr id="16" name="object 16"/>
          <p:cNvSpPr>
            <a:spLocks noGrp="1" noEditPoints="1"/>
          </p:cNvSpPr>
          <p:nvPr>
            <p:ph type="title"/>
          </p:nvPr>
        </p:nvSpPr>
        <p:spPr>
          <a:xfrm>
            <a:off x="1676400" y="557786"/>
            <a:ext cx="7772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M/C</a:t>
            </a:r>
            <a:r>
              <a:rPr spc="-3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Details-</a:t>
            </a:r>
            <a:r>
              <a:rPr spc="-2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pc="-5" dirty="0">
                <a:solidFill>
                  <a:schemeClr val="tx2">
                    <a:lumMod val="75000"/>
                  </a:schemeClr>
                </a:solidFill>
              </a:rPr>
              <a:t>Conventional</a:t>
            </a:r>
            <a:r>
              <a:rPr lang="en-US" spc="-5" dirty="0">
                <a:solidFill>
                  <a:schemeClr val="tx2">
                    <a:lumMod val="75000"/>
                  </a:schemeClr>
                </a:solidFill>
              </a:rPr>
              <a:t>(S/G)</a:t>
            </a:r>
            <a:endParaRPr spc="-5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3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14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26611CAA-CBA8-4B13-BBA3-2C99555E77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502" y="436626"/>
            <a:ext cx="3034665" cy="1773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A2D838-DDE8-4431-A6E7-ACEBE28769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4" y="1278039"/>
            <a:ext cx="8665959" cy="520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99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0" y="5870803"/>
            <a:ext cx="12192631" cy="987324"/>
            <a:chOff x="0" y="5870803"/>
            <a:chExt cx="12192630" cy="987324"/>
          </a:xfrm>
        </p:grpSpPr>
        <p:sp>
          <p:nvSpPr>
            <p:cNvPr id="5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546835" y="5870803"/>
              <a:ext cx="645795" cy="503555"/>
            </a:xfrm>
            <a:custGeom>
              <a:avLst/>
              <a:gdLst/>
              <a:ahLst/>
              <a:cxnLst/>
              <a:rect l="l" t="t" r="r" b="b"/>
              <a:pathLst>
                <a:path w="645795" h="503554">
                  <a:moveTo>
                    <a:pt x="334944" y="503349"/>
                  </a:moveTo>
                  <a:lnTo>
                    <a:pt x="0" y="503349"/>
                  </a:lnTo>
                  <a:lnTo>
                    <a:pt x="494612" y="0"/>
                  </a:lnTo>
                  <a:lnTo>
                    <a:pt x="645174" y="0"/>
                  </a:lnTo>
                  <a:lnTo>
                    <a:pt x="645174" y="185322"/>
                  </a:lnTo>
                  <a:lnTo>
                    <a:pt x="334944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>
            <a:spLocks noGrp="1" noEditPoints="1"/>
          </p:cNvSpPr>
          <p:nvPr>
            <p:ph type="title"/>
          </p:nvPr>
        </p:nvSpPr>
        <p:spPr>
          <a:xfrm>
            <a:off x="2590800" y="398486"/>
            <a:ext cx="661583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pc="-5" dirty="0"/>
              <a:t>List of Customers</a:t>
            </a:r>
            <a:endParaRPr spc="-5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676" y="1032119"/>
            <a:ext cx="2571751" cy="1524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1242" y="1095823"/>
            <a:ext cx="3414116" cy="17393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</p:pic>
      <p:grpSp>
        <p:nvGrpSpPr>
          <p:cNvPr id="19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20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AutoShape 2" descr="Sancraft Industries Pvt Ltd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1" name="Picture 3" descr="C:\Users\user\Desktop\SANCRAF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6637" y="4457978"/>
            <a:ext cx="2143125" cy="2143125"/>
          </a:xfrm>
          <a:prstGeom prst="rect">
            <a:avLst/>
          </a:prstGeom>
          <a:noFill/>
        </p:spPr>
      </p:pic>
      <p:pic>
        <p:nvPicPr>
          <p:cNvPr id="7172" name="Picture 4" descr="C:\Users\user\Desktop\PRABHA EN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93137" y="3012366"/>
            <a:ext cx="1685925" cy="1409700"/>
          </a:xfrm>
          <a:prstGeom prst="rect">
            <a:avLst/>
          </a:prstGeom>
          <a:noFill/>
        </p:spPr>
      </p:pic>
      <p:pic>
        <p:nvPicPr>
          <p:cNvPr id="7173" name="Picture 5" descr="C:\Users\user\Desktop\downloa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11715" y="1032272"/>
            <a:ext cx="2912715" cy="1739552"/>
          </a:xfrm>
          <a:prstGeom prst="rect">
            <a:avLst/>
          </a:prstGeom>
          <a:noFill/>
        </p:spPr>
      </p:pic>
      <p:sp>
        <p:nvSpPr>
          <p:cNvPr id="3" name="AutoShape 2" descr="Microtech Polymer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3" descr="C:\Users\user\Desktop\downloa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9315" y="4399270"/>
            <a:ext cx="3810000" cy="1200150"/>
          </a:xfrm>
          <a:prstGeom prst="rect">
            <a:avLst/>
          </a:prstGeom>
          <a:noFill/>
        </p:spPr>
      </p:pic>
      <p:pic>
        <p:nvPicPr>
          <p:cNvPr id="8" name="Picture 4" descr="C:\Users\user\Desktop\download (1)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3303" y="4331880"/>
            <a:ext cx="2552700" cy="1790700"/>
          </a:xfrm>
          <a:prstGeom prst="rect">
            <a:avLst/>
          </a:prstGeom>
          <a:noFill/>
        </p:spPr>
      </p:pic>
      <p:pic>
        <p:nvPicPr>
          <p:cNvPr id="10" name="Picture 5" descr="C:\Users\user\Desktop\download (2)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4823" y="3056854"/>
            <a:ext cx="2943225" cy="1552575"/>
          </a:xfrm>
          <a:prstGeom prst="rect">
            <a:avLst/>
          </a:prstGeom>
          <a:noFill/>
        </p:spPr>
      </p:pic>
      <p:pic>
        <p:nvPicPr>
          <p:cNvPr id="1030" name="Picture 6" descr="C:\Users\user\Desktop\download (3)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686800" y="3320267"/>
            <a:ext cx="2219325" cy="542925"/>
          </a:xfrm>
          <a:prstGeom prst="rect">
            <a:avLst/>
          </a:prstGeom>
          <a:noFill/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5904B01-1543-438D-858D-600CDDD2B8A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267972"/>
            <a:ext cx="2519112" cy="22881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061" y="2974256"/>
            <a:ext cx="3983343" cy="11986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0" y="5870803"/>
            <a:ext cx="12192631" cy="987324"/>
            <a:chOff x="0" y="5870803"/>
            <a:chExt cx="12192630" cy="987324"/>
          </a:xfrm>
        </p:grpSpPr>
        <p:sp>
          <p:nvSpPr>
            <p:cNvPr id="5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546835" y="5870803"/>
              <a:ext cx="645795" cy="503555"/>
            </a:xfrm>
            <a:custGeom>
              <a:avLst/>
              <a:gdLst/>
              <a:ahLst/>
              <a:cxnLst/>
              <a:rect l="l" t="t" r="r" b="b"/>
              <a:pathLst>
                <a:path w="645795" h="503554">
                  <a:moveTo>
                    <a:pt x="334944" y="503349"/>
                  </a:moveTo>
                  <a:lnTo>
                    <a:pt x="0" y="503349"/>
                  </a:lnTo>
                  <a:lnTo>
                    <a:pt x="494612" y="0"/>
                  </a:lnTo>
                  <a:lnTo>
                    <a:pt x="645174" y="0"/>
                  </a:lnTo>
                  <a:lnTo>
                    <a:pt x="645174" y="185322"/>
                  </a:lnTo>
                  <a:lnTo>
                    <a:pt x="334944" y="50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>
            <a:spLocks noGrp="1" noEditPoints="1"/>
          </p:cNvSpPr>
          <p:nvPr>
            <p:ph type="ctrTitle"/>
          </p:nvPr>
        </p:nvSpPr>
        <p:spPr>
          <a:xfrm>
            <a:off x="2756258" y="728017"/>
            <a:ext cx="64008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pc="-5" dirty="0"/>
              <a:t>Sample/Manufacturing </a:t>
            </a:r>
            <a:endParaRPr spc="-5" dirty="0"/>
          </a:p>
        </p:txBody>
      </p:sp>
      <p:grpSp>
        <p:nvGrpSpPr>
          <p:cNvPr id="19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20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AutoShape 2" descr="Sancraft Industries Pvt Ltd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2" descr="Microtech Polymer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175" name="Picture 7174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5575" y="1616920"/>
            <a:ext cx="1631519" cy="1354882"/>
          </a:xfrm>
          <a:prstGeom prst="rect">
            <a:avLst/>
          </a:prstGeom>
        </p:spPr>
      </p:pic>
      <p:pic>
        <p:nvPicPr>
          <p:cNvPr id="7176" name="Picture 7175"/>
          <p:cNvPicPr/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55575" y="4067165"/>
            <a:ext cx="1736737" cy="1803639"/>
          </a:xfrm>
          <a:prstGeom prst="rect">
            <a:avLst/>
          </a:prstGeom>
        </p:spPr>
      </p:pic>
      <p:pic>
        <p:nvPicPr>
          <p:cNvPr id="7177" name="Picture 7176"/>
          <p:cNvPicPr/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960870" y="4067165"/>
            <a:ext cx="1840847" cy="1803639"/>
          </a:xfrm>
          <a:prstGeom prst="rect">
            <a:avLst/>
          </a:prstGeom>
        </p:spPr>
      </p:pic>
      <p:pic>
        <p:nvPicPr>
          <p:cNvPr id="7178" name="Picture 7177"/>
          <p:cNvPicPr/>
          <p:nvPr/>
        </p:nvPicPr>
        <p:blipFill rotWithShape="1">
          <a:blip r:embed="rId6" cstate="print"/>
          <a:srcRect l="29476" t="8279" r="21336"/>
          <a:stretch/>
        </p:blipFill>
        <p:spPr>
          <a:xfrm>
            <a:off x="1801518" y="1616920"/>
            <a:ext cx="1388265" cy="1346101"/>
          </a:xfrm>
          <a:prstGeom prst="rect">
            <a:avLst/>
          </a:prstGeom>
        </p:spPr>
      </p:pic>
      <p:pic>
        <p:nvPicPr>
          <p:cNvPr id="7179" name="Picture 7178"/>
          <p:cNvPicPr/>
          <p:nvPr/>
        </p:nvPicPr>
        <p:blipFill rotWithShape="1">
          <a:blip r:embed="rId7" cstate="print"/>
          <a:srcRect l="13129" t="21124" r="17212" b="-1585"/>
          <a:stretch/>
        </p:blipFill>
        <p:spPr>
          <a:xfrm>
            <a:off x="3870274" y="4067165"/>
            <a:ext cx="1447541" cy="1802737"/>
          </a:xfrm>
          <a:prstGeom prst="rect">
            <a:avLst/>
          </a:prstGeom>
        </p:spPr>
      </p:pic>
      <p:pic>
        <p:nvPicPr>
          <p:cNvPr id="7180" name="Picture 7179"/>
          <p:cNvPicPr/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3198453" y="1620051"/>
            <a:ext cx="1544465" cy="1355376"/>
          </a:xfrm>
          <a:prstGeom prst="rect">
            <a:avLst/>
          </a:prstGeom>
        </p:spPr>
      </p:pic>
      <p:pic>
        <p:nvPicPr>
          <p:cNvPr id="7181" name="Picture 7180"/>
          <p:cNvPicPr/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4751588" y="1616920"/>
            <a:ext cx="1654631" cy="1354882"/>
          </a:xfrm>
          <a:prstGeom prst="rect">
            <a:avLst/>
          </a:prstGeom>
        </p:spPr>
      </p:pic>
      <p:pic>
        <p:nvPicPr>
          <p:cNvPr id="7182" name="Picture 7181"/>
          <p:cNvPicPr/>
          <p:nvPr/>
        </p:nvPicPr>
        <p:blipFill rotWithShape="1">
          <a:blip r:embed="rId10" cstate="print"/>
          <a:srcRect l="24261" t="31259" r="11103" b="10119"/>
          <a:stretch/>
        </p:blipFill>
        <p:spPr>
          <a:xfrm>
            <a:off x="7966638" y="1616920"/>
            <a:ext cx="1761915" cy="1354882"/>
          </a:xfrm>
          <a:prstGeom prst="rect">
            <a:avLst/>
          </a:prstGeom>
        </p:spPr>
      </p:pic>
      <p:pic>
        <p:nvPicPr>
          <p:cNvPr id="7183" name="Picture 7182"/>
          <p:cNvPicPr/>
          <p:nvPr/>
        </p:nvPicPr>
        <p:blipFill rotWithShape="1">
          <a:blip r:embed="rId11" cstate="print"/>
          <a:srcRect l="19720" t="38217"/>
          <a:stretch/>
        </p:blipFill>
        <p:spPr>
          <a:xfrm>
            <a:off x="6414889" y="1616920"/>
            <a:ext cx="1526702" cy="1346101"/>
          </a:xfrm>
          <a:prstGeom prst="rect">
            <a:avLst/>
          </a:prstGeom>
        </p:spPr>
      </p:pic>
      <p:pic>
        <p:nvPicPr>
          <p:cNvPr id="7184" name="Picture 7183"/>
          <p:cNvPicPr/>
          <p:nvPr/>
        </p:nvPicPr>
        <p:blipFill rotWithShape="1">
          <a:blip r:embed="rId12" cstate="print"/>
          <a:srcRect l="-814" t="25349" r="814" b="11278"/>
          <a:stretch/>
        </p:blipFill>
        <p:spPr>
          <a:xfrm rot="5400000">
            <a:off x="9443927" y="4170130"/>
            <a:ext cx="2078621" cy="1346101"/>
          </a:xfrm>
          <a:prstGeom prst="rect">
            <a:avLst/>
          </a:prstGeom>
        </p:spPr>
      </p:pic>
      <p:pic>
        <p:nvPicPr>
          <p:cNvPr id="7185" name="Picture 7184"/>
          <p:cNvPicPr/>
          <p:nvPr/>
        </p:nvPicPr>
        <p:blipFill rotWithShape="1">
          <a:blip r:embed="rId13" cstate="print"/>
          <a:srcRect t="19791" b="16314"/>
          <a:stretch/>
        </p:blipFill>
        <p:spPr>
          <a:xfrm rot="5400000">
            <a:off x="9375755" y="1877069"/>
            <a:ext cx="2214967" cy="13461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DE4CD6D-2114-458F-8212-4AE0BCACC07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436626"/>
            <a:ext cx="2394320" cy="14683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802" y="4067165"/>
            <a:ext cx="2410580" cy="18027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969" y="4020606"/>
            <a:ext cx="1941631" cy="1849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822067" y="3201542"/>
            <a:ext cx="305752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5" dirty="0">
                <a:solidFill>
                  <a:srgbClr val="FFFFFF"/>
                </a:solidFill>
                <a:latin typeface="Calibri"/>
                <a:cs typeface="Calibri"/>
              </a:rPr>
              <a:t>THANK</a:t>
            </a:r>
            <a:r>
              <a:rPr sz="48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b="1" spc="-65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endParaRPr sz="4800"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6590157"/>
            <a:ext cx="12190096" cy="267970"/>
            <a:chOff x="0" y="6590157"/>
            <a:chExt cx="12190095" cy="267970"/>
          </a:xfrm>
        </p:grpSpPr>
        <p:sp>
          <p:nvSpPr>
            <p:cNvPr id="8" name="object 8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4"/>
          <p:cNvGrpSpPr/>
          <p:nvPr/>
        </p:nvGrpSpPr>
        <p:grpSpPr>
          <a:xfrm rot="10800000">
            <a:off x="22114" y="0"/>
            <a:ext cx="12192249" cy="988225"/>
            <a:chOff x="0" y="5869902"/>
            <a:chExt cx="12192248" cy="988225"/>
          </a:xfrm>
        </p:grpSpPr>
        <p:sp>
          <p:nvSpPr>
            <p:cNvPr id="14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12"/>
          <p:cNvSpPr txBox="1"/>
          <p:nvPr/>
        </p:nvSpPr>
        <p:spPr>
          <a:xfrm>
            <a:off x="4938849" y="485305"/>
            <a:ext cx="298595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2800" b="1" spc="-5" dirty="0"/>
              <a:t>Contact</a:t>
            </a:r>
            <a:r>
              <a:rPr lang="en-US" sz="2800" b="1" spc="-45" dirty="0"/>
              <a:t> </a:t>
            </a:r>
            <a:r>
              <a:rPr lang="en-US" sz="2800" b="1" spc="-5" dirty="0"/>
              <a:t>Details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33600" y="1142231"/>
            <a:ext cx="5791200" cy="5030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Contact Number : </a:t>
            </a:r>
            <a:r>
              <a:rPr lang="en-US" dirty="0" smtClean="0"/>
              <a:t>9790484994, 9944785443, 9566954955</a:t>
            </a:r>
            <a:endParaRPr lang="en-US" dirty="0"/>
          </a:p>
          <a:p>
            <a:endParaRPr lang="en-US" dirty="0"/>
          </a:p>
          <a:p>
            <a:r>
              <a:rPr lang="en-US" dirty="0"/>
              <a:t>Email id : </a:t>
            </a:r>
            <a:r>
              <a:rPr lang="en-IN" dirty="0"/>
              <a:t>speranzamoulds@gmail.com</a:t>
            </a:r>
            <a:endParaRPr lang="en-US" dirty="0"/>
          </a:p>
          <a:p>
            <a:endParaRPr lang="en-US" dirty="0"/>
          </a:p>
          <a:p>
            <a:r>
              <a:rPr lang="en-US" dirty="0"/>
              <a:t>Website : </a:t>
            </a:r>
            <a:r>
              <a:rPr lang="en-US" dirty="0">
                <a:solidFill>
                  <a:srgbClr val="00B0F0"/>
                </a:solidFill>
              </a:rPr>
              <a:t>https://</a:t>
            </a:r>
            <a:r>
              <a:rPr lang="en-US" dirty="0" smtClean="0">
                <a:solidFill>
                  <a:srgbClr val="00B0F0"/>
                </a:solidFill>
              </a:rPr>
              <a:t>speranzamoulds.com</a:t>
            </a:r>
            <a:endParaRPr lang="en-US" dirty="0">
              <a:solidFill>
                <a:srgbClr val="00B0F0"/>
              </a:solidFill>
            </a:endParaRPr>
          </a:p>
          <a:p>
            <a:endParaRPr lang="en-US" dirty="0"/>
          </a:p>
          <a:p>
            <a:r>
              <a:rPr lang="en-US" dirty="0"/>
              <a:t>Address: Plot </a:t>
            </a:r>
            <a:r>
              <a:rPr lang="en-US" dirty="0" smtClean="0"/>
              <a:t>No:4 Karpagam </a:t>
            </a:r>
            <a:r>
              <a:rPr lang="en-US" dirty="0"/>
              <a:t>N</a:t>
            </a:r>
            <a:r>
              <a:rPr lang="en-US" dirty="0" smtClean="0"/>
              <a:t>agar Annex</a:t>
            </a:r>
            <a:endParaRPr lang="en-US" dirty="0"/>
          </a:p>
          <a:p>
            <a:endParaRPr lang="en-US" dirty="0"/>
          </a:p>
          <a:p>
            <a:r>
              <a:rPr lang="en-US" dirty="0"/>
              <a:t>                Thirumudivakkam</a:t>
            </a:r>
          </a:p>
          <a:p>
            <a:endParaRPr lang="en-US" dirty="0"/>
          </a:p>
          <a:p>
            <a:r>
              <a:rPr lang="en-US" dirty="0"/>
              <a:t>                 Chennai -600132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AAB6A2-E074-4BC3-A3CE-F28AF489DA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0" y="436626"/>
            <a:ext cx="3234067" cy="1992126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24201" y="3207257"/>
            <a:ext cx="5562600" cy="829944"/>
          </a:xfrm>
          <a:custGeom>
            <a:avLst/>
            <a:gdLst/>
            <a:ahLst/>
            <a:cxnLst/>
            <a:rect l="l" t="t" r="r" b="b"/>
            <a:pathLst>
              <a:path w="4057015" h="829945">
                <a:moveTo>
                  <a:pt x="4056888" y="0"/>
                </a:moveTo>
                <a:lnTo>
                  <a:pt x="0" y="0"/>
                </a:lnTo>
                <a:lnTo>
                  <a:pt x="0" y="829818"/>
                </a:lnTo>
                <a:lnTo>
                  <a:pt x="4056888" y="829818"/>
                </a:lnTo>
                <a:lnTo>
                  <a:pt x="4056888" y="0"/>
                </a:lnTo>
                <a:close/>
              </a:path>
            </a:pathLst>
          </a:custGeom>
          <a:solidFill>
            <a:srgbClr val="282F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276600" y="3201542"/>
            <a:ext cx="472439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IN" sz="4800" b="1" spc="-5" dirty="0" smtClean="0">
                <a:solidFill>
                  <a:srgbClr val="FFFFFF"/>
                </a:solidFill>
                <a:latin typeface="Calibri"/>
                <a:cs typeface="Calibri"/>
              </a:rPr>
              <a:t>**</a:t>
            </a:r>
            <a:r>
              <a:rPr sz="4800" b="1" spc="-5" dirty="0" smtClean="0">
                <a:solidFill>
                  <a:srgbClr val="FFFFFF"/>
                </a:solidFill>
                <a:latin typeface="Calibri"/>
                <a:cs typeface="Calibri"/>
              </a:rPr>
              <a:t>THANK</a:t>
            </a:r>
            <a:r>
              <a:rPr sz="4800" b="1" spc="-9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b="1" spc="-65" dirty="0" smtClean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lang="en-IN" sz="4800" b="1" spc="-65" dirty="0" smtClean="0">
                <a:solidFill>
                  <a:srgbClr val="FFFFFF"/>
                </a:solidFill>
                <a:latin typeface="Calibri"/>
                <a:cs typeface="Calibri"/>
              </a:rPr>
              <a:t>**</a:t>
            </a:r>
            <a:endParaRPr sz="4800"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6590157"/>
            <a:ext cx="12190096" cy="267970"/>
            <a:chOff x="0" y="6590157"/>
            <a:chExt cx="12190095" cy="267970"/>
          </a:xfrm>
        </p:grpSpPr>
        <p:sp>
          <p:nvSpPr>
            <p:cNvPr id="8" name="object 8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4"/>
          <p:cNvGrpSpPr/>
          <p:nvPr/>
        </p:nvGrpSpPr>
        <p:grpSpPr>
          <a:xfrm rot="10800000">
            <a:off x="24267" y="5196"/>
            <a:ext cx="12192249" cy="988225"/>
            <a:chOff x="0" y="5869902"/>
            <a:chExt cx="12192248" cy="988225"/>
          </a:xfrm>
        </p:grpSpPr>
        <p:sp>
          <p:nvSpPr>
            <p:cNvPr id="14" name="object 5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12190095" y="0"/>
                  </a:moveTo>
                  <a:lnTo>
                    <a:pt x="0" y="0"/>
                  </a:lnTo>
                  <a:lnTo>
                    <a:pt x="0" y="267843"/>
                  </a:lnTo>
                  <a:lnTo>
                    <a:pt x="12190095" y="267843"/>
                  </a:lnTo>
                  <a:lnTo>
                    <a:pt x="12190095" y="0"/>
                  </a:lnTo>
                  <a:close/>
                </a:path>
              </a:pathLst>
            </a:custGeom>
            <a:solidFill>
              <a:srgbClr val="282F6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0070C0"/>
                </a:solidFill>
              </a:endParaRPr>
            </a:p>
          </p:txBody>
        </p:sp>
        <p:sp>
          <p:nvSpPr>
            <p:cNvPr id="15" name="object 6"/>
            <p:cNvSpPr/>
            <p:nvPr/>
          </p:nvSpPr>
          <p:spPr>
            <a:xfrm>
              <a:off x="0" y="6590157"/>
              <a:ext cx="12190095" cy="267970"/>
            </a:xfrm>
            <a:custGeom>
              <a:avLst/>
              <a:gdLst/>
              <a:ahLst/>
              <a:cxnLst/>
              <a:rect l="l" t="t" r="r" b="b"/>
              <a:pathLst>
                <a:path w="12190095" h="267970">
                  <a:moveTo>
                    <a:pt x="0" y="0"/>
                  </a:moveTo>
                  <a:lnTo>
                    <a:pt x="12190095" y="0"/>
                  </a:lnTo>
                  <a:lnTo>
                    <a:pt x="12190095" y="267843"/>
                  </a:lnTo>
                </a:path>
              </a:pathLst>
            </a:custGeom>
            <a:ln w="12954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9"/>
            <p:cNvSpPr/>
            <p:nvPr/>
          </p:nvSpPr>
          <p:spPr>
            <a:xfrm>
              <a:off x="11548358" y="5869902"/>
              <a:ext cx="643890" cy="502920"/>
            </a:xfrm>
            <a:custGeom>
              <a:avLst/>
              <a:gdLst/>
              <a:ahLst/>
              <a:cxnLst/>
              <a:rect l="l" t="t" r="r" b="b"/>
              <a:pathLst>
                <a:path w="643890" h="502920">
                  <a:moveTo>
                    <a:pt x="334942" y="502921"/>
                  </a:moveTo>
                  <a:lnTo>
                    <a:pt x="0" y="502921"/>
                  </a:lnTo>
                  <a:lnTo>
                    <a:pt x="494610" y="0"/>
                  </a:lnTo>
                  <a:lnTo>
                    <a:pt x="643649" y="0"/>
                  </a:lnTo>
                  <a:lnTo>
                    <a:pt x="643649" y="186727"/>
                  </a:lnTo>
                  <a:lnTo>
                    <a:pt x="334942" y="5029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D804FEB-1253-4697-95A9-6F314530BC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0" y="436626"/>
            <a:ext cx="3234067" cy="19921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5293</TotalTime>
  <Words>952</Words>
  <Application>Microsoft Office PowerPoint</Application>
  <PresentationFormat>Widescreen</PresentationFormat>
  <Paragraphs>190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Castellar</vt:lpstr>
      <vt:lpstr>Tahoma</vt:lpstr>
      <vt:lpstr>Times New Roman</vt:lpstr>
      <vt:lpstr>Office Theme</vt:lpstr>
      <vt:lpstr>PowerPoint Presentation</vt:lpstr>
      <vt:lpstr>PowerPoint Presentation</vt:lpstr>
      <vt:lpstr>Over 7 Years of Experience</vt:lpstr>
      <vt:lpstr>Vision / Mission </vt:lpstr>
      <vt:lpstr>Plant Details</vt:lpstr>
      <vt:lpstr>Plant Images</vt:lpstr>
      <vt:lpstr>Department Structure (Shop Floor)</vt:lpstr>
      <vt:lpstr>Profile Details</vt:lpstr>
      <vt:lpstr>M/C Details- EDM Wire cut</vt:lpstr>
      <vt:lpstr>M/C Details- EDM Drill</vt:lpstr>
      <vt:lpstr>M/C Details-  EDM Sparking</vt:lpstr>
      <vt:lpstr>M/C Details – EDM Sparking </vt:lpstr>
      <vt:lpstr>M/C Details- CNC Milling</vt:lpstr>
      <vt:lpstr>PowerPoint Presentation</vt:lpstr>
      <vt:lpstr>M/C Details- Conventional Milling</vt:lpstr>
      <vt:lpstr>M/C Details- Conventional(S/G)</vt:lpstr>
      <vt:lpstr>M/C Details- Conventional(S/G)</vt:lpstr>
      <vt:lpstr>M/C Details- Conventional(S/G)</vt:lpstr>
      <vt:lpstr>List of Customers</vt:lpstr>
      <vt:lpstr>Sample/Manufacturing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my dell</dc:creator>
  <cp:lastModifiedBy>Administrator</cp:lastModifiedBy>
  <cp:revision>140</cp:revision>
  <cp:lastPrinted>2024-02-20T11:27:44Z</cp:lastPrinted>
  <dcterms:created xsi:type="dcterms:W3CDTF">2023-01-29T09:34:41Z</dcterms:created>
  <dcterms:modified xsi:type="dcterms:W3CDTF">2025-09-24T04:48:47Z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2022-12-06T00:00:00Z</vt:filetime>
  </property>
  <property fmtid="{D5CDD505-2E9C-101B-9397-08002B2CF9AE}" pid="3" name="Creator">
    <vt:lpwstr>Acrobat PDFMaker 21 for PowerPoint</vt:lpwstr>
  </property>
  <property fmtid="{D5CDD505-2E9C-101B-9397-08002B2CF9AE}" pid="4" name="LastSaved">
    <vt:filetime>2023-01-29T00:00:00Z</vt:filetime>
  </property>
</Properties>
</file>